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embeddedFontLst>
    <p:embeddedFont>
      <p:font typeface="Georgia" panose="02040502050405020303" pitchFamily="18" charset="0"/>
      <p:regular r:id="rId23"/>
      <p:bold r:id="rId24"/>
      <p:italic r:id="rId25"/>
      <p:boldItalic r:id="rId26"/>
    </p:embeddedFont>
    <p:embeddedFont>
      <p:font typeface="Merriweather Sans" panose="020B0604020202020204" charset="0"/>
      <p:regular r:id="rId27"/>
      <p:bold r:id="rId28"/>
      <p:italic r:id="rId29"/>
      <p:boldItalic r:id="rId30"/>
    </p:embeddedFont>
    <p:embeddedFont>
      <p:font typeface="Microsoft YaHei" panose="020B0503020204020204" pitchFamily="34" charset="-122"/>
      <p:regular r:id="rId31"/>
      <p:bold r:id="rId32"/>
    </p:embeddedFont>
    <p:embeddedFont>
      <p:font typeface="Microsoft YaHei Light" panose="020B0502040204020203" pitchFamily="34" charset="-122"/>
      <p:regular r:id="rId33"/>
    </p:embeddedFont>
    <p:embeddedFont>
      <p:font typeface="Roboto" panose="020B060402020202020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a98cce4da3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a98cce4da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9fe2f00722_0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9fe2f00722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9fe2f00722_0_2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9fe2f00722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9fe2f00722_0_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9fe2f00722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a771c3a720_1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a771c3a720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a771c3a720_1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a771c3a720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9fe2f00722_0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9fe2f00722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9fe2f00722_0_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9fe2f00722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9fe2f00722_0_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9fe2f00722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a771c3a720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a771c3a720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a771c3a720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a771c3a720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a771c3a720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a771c3a720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a771c3a720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a771c3a720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a98cce4da3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a98cce4da3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a98cce4da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a98cce4d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a98cce4da3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a98cce4da3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a98cce4da3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a98cce4da3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a98cce4da3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a98cce4da3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a98cce4da3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a98cce4da3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png"/><Relationship Id="rId2" Type="http://schemas.openxmlformats.org/officeDocument/2006/relationships/notesSlide" Target="../notesSlides/notesSlide10.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 Id="rId27" Type="http://schemas.openxmlformats.org/officeDocument/2006/relationships/image" Target="../media/image3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www.google.com"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www.zigwheels.co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u="sng"/>
              <a:t>Hackathon</a:t>
            </a:r>
            <a:endParaRPr u="sng"/>
          </a:p>
        </p:txBody>
      </p:sp>
      <p:sp>
        <p:nvSpPr>
          <p:cNvPr id="86" name="Google Shape;86;p13"/>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Identify New Bikes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8"/>
        <p:cNvGrpSpPr/>
        <p:nvPr/>
      </p:nvGrpSpPr>
      <p:grpSpPr>
        <a:xfrm>
          <a:off x="0" y="0"/>
          <a:ext cx="0" cy="0"/>
          <a:chOff x="0" y="0"/>
          <a:chExt cx="0" cy="0"/>
        </a:xfrm>
      </p:grpSpPr>
      <p:sp>
        <p:nvSpPr>
          <p:cNvPr id="139" name="Google Shape;139;p22"/>
          <p:cNvSpPr txBox="1"/>
          <p:nvPr/>
        </p:nvSpPr>
        <p:spPr>
          <a:xfrm>
            <a:off x="364325" y="1275150"/>
            <a:ext cx="3900600" cy="36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latin typeface="Roboto"/>
                <a:ea typeface="Roboto"/>
                <a:cs typeface="Roboto"/>
                <a:sym typeface="Roboto"/>
              </a:rPr>
              <a:t>Java</a:t>
            </a:r>
            <a:endParaRPr sz="1300">
              <a:latin typeface="Roboto"/>
              <a:ea typeface="Roboto"/>
              <a:cs typeface="Roboto"/>
              <a:sym typeface="Roboto"/>
            </a:endParaRPr>
          </a:p>
          <a:p>
            <a:pPr marL="0" lvl="0" indent="0" algn="l" rtl="0">
              <a:spcBef>
                <a:spcPts val="0"/>
              </a:spcBef>
              <a:spcAft>
                <a:spcPts val="0"/>
              </a:spcAft>
              <a:buNone/>
            </a:pPr>
            <a:endParaRPr sz="1300">
              <a:latin typeface="Roboto"/>
              <a:ea typeface="Roboto"/>
              <a:cs typeface="Roboto"/>
              <a:sym typeface="Roboto"/>
            </a:endParaRPr>
          </a:p>
          <a:p>
            <a:pPr marL="0" lvl="0" indent="0" algn="l" rtl="0">
              <a:spcBef>
                <a:spcPts val="0"/>
              </a:spcBef>
              <a:spcAft>
                <a:spcPts val="0"/>
              </a:spcAft>
              <a:buNone/>
            </a:pPr>
            <a:r>
              <a:rPr lang="en" sz="1300">
                <a:latin typeface="Roboto"/>
                <a:ea typeface="Roboto"/>
                <a:cs typeface="Roboto"/>
                <a:sym typeface="Roboto"/>
              </a:rPr>
              <a:t>Selenium</a:t>
            </a:r>
            <a:endParaRPr sz="1300">
              <a:latin typeface="Roboto"/>
              <a:ea typeface="Roboto"/>
              <a:cs typeface="Roboto"/>
              <a:sym typeface="Roboto"/>
            </a:endParaRPr>
          </a:p>
          <a:p>
            <a:pPr marL="0" lvl="0" indent="0" algn="l" rtl="0">
              <a:spcBef>
                <a:spcPts val="0"/>
              </a:spcBef>
              <a:spcAft>
                <a:spcPts val="0"/>
              </a:spcAft>
              <a:buNone/>
            </a:pPr>
            <a:endParaRPr sz="1300">
              <a:latin typeface="Roboto"/>
              <a:ea typeface="Roboto"/>
              <a:cs typeface="Roboto"/>
              <a:sym typeface="Roboto"/>
            </a:endParaRPr>
          </a:p>
          <a:p>
            <a:pPr marL="0" lvl="0" indent="0" algn="l" rtl="0">
              <a:spcBef>
                <a:spcPts val="0"/>
              </a:spcBef>
              <a:spcAft>
                <a:spcPts val="0"/>
              </a:spcAft>
              <a:buNone/>
            </a:pPr>
            <a:r>
              <a:rPr lang="en" sz="1300">
                <a:latin typeface="Roboto"/>
                <a:ea typeface="Roboto"/>
                <a:cs typeface="Roboto"/>
                <a:sym typeface="Roboto"/>
              </a:rPr>
              <a:t>Choice of Web Browser/OS</a:t>
            </a:r>
            <a:endParaRPr sz="1300">
              <a:latin typeface="Roboto"/>
              <a:ea typeface="Roboto"/>
              <a:cs typeface="Roboto"/>
              <a:sym typeface="Roboto"/>
            </a:endParaRPr>
          </a:p>
          <a:p>
            <a:pPr marL="0" lvl="0" indent="0" algn="l" rtl="0">
              <a:spcBef>
                <a:spcPts val="0"/>
              </a:spcBef>
              <a:spcAft>
                <a:spcPts val="0"/>
              </a:spcAft>
              <a:buNone/>
            </a:pPr>
            <a:endParaRPr sz="1300">
              <a:latin typeface="Roboto"/>
              <a:ea typeface="Roboto"/>
              <a:cs typeface="Roboto"/>
              <a:sym typeface="Roboto"/>
            </a:endParaRPr>
          </a:p>
          <a:p>
            <a:pPr marL="0" lvl="0" indent="0" algn="l" rtl="0">
              <a:spcBef>
                <a:spcPts val="0"/>
              </a:spcBef>
              <a:spcAft>
                <a:spcPts val="0"/>
              </a:spcAft>
              <a:buNone/>
            </a:pPr>
            <a:r>
              <a:rPr lang="en" sz="1300">
                <a:latin typeface="Roboto"/>
                <a:ea typeface="Roboto"/>
                <a:cs typeface="Roboto"/>
                <a:sym typeface="Roboto"/>
              </a:rPr>
              <a:t>Hybrid (Data+Keyword driven)</a:t>
            </a:r>
            <a:endParaRPr sz="1300">
              <a:latin typeface="Roboto"/>
              <a:ea typeface="Roboto"/>
              <a:cs typeface="Roboto"/>
              <a:sym typeface="Roboto"/>
            </a:endParaRPr>
          </a:p>
          <a:p>
            <a:pPr marL="0" lvl="0" indent="0" algn="l" rtl="0">
              <a:spcBef>
                <a:spcPts val="0"/>
              </a:spcBef>
              <a:spcAft>
                <a:spcPts val="0"/>
              </a:spcAft>
              <a:buNone/>
            </a:pPr>
            <a:endParaRPr sz="1300">
              <a:latin typeface="Roboto"/>
              <a:ea typeface="Roboto"/>
              <a:cs typeface="Roboto"/>
              <a:sym typeface="Roboto"/>
            </a:endParaRPr>
          </a:p>
          <a:p>
            <a:pPr marL="0" lvl="0" indent="0" algn="l" rtl="0">
              <a:spcBef>
                <a:spcPts val="0"/>
              </a:spcBef>
              <a:spcAft>
                <a:spcPts val="0"/>
              </a:spcAft>
              <a:buNone/>
            </a:pPr>
            <a:r>
              <a:rPr lang="en" sz="1300">
                <a:latin typeface="Roboto"/>
                <a:ea typeface="Roboto"/>
                <a:cs typeface="Roboto"/>
                <a:sym typeface="Roboto"/>
              </a:rPr>
              <a:t>POI</a:t>
            </a:r>
            <a:endParaRPr sz="1300">
              <a:latin typeface="Roboto"/>
              <a:ea typeface="Roboto"/>
              <a:cs typeface="Roboto"/>
              <a:sym typeface="Roboto"/>
            </a:endParaRPr>
          </a:p>
          <a:p>
            <a:pPr marL="0" lvl="0" indent="0" algn="l" rtl="0">
              <a:spcBef>
                <a:spcPts val="0"/>
              </a:spcBef>
              <a:spcAft>
                <a:spcPts val="0"/>
              </a:spcAft>
              <a:buNone/>
            </a:pPr>
            <a:endParaRPr sz="1300">
              <a:latin typeface="Roboto"/>
              <a:ea typeface="Roboto"/>
              <a:cs typeface="Roboto"/>
              <a:sym typeface="Roboto"/>
            </a:endParaRPr>
          </a:p>
          <a:p>
            <a:pPr marL="0" lvl="0" indent="0" algn="l" rtl="0">
              <a:spcBef>
                <a:spcPts val="0"/>
              </a:spcBef>
              <a:spcAft>
                <a:spcPts val="0"/>
              </a:spcAft>
              <a:buNone/>
            </a:pPr>
            <a:r>
              <a:rPr lang="en" sz="1300">
                <a:latin typeface="Roboto"/>
                <a:ea typeface="Roboto"/>
                <a:cs typeface="Roboto"/>
                <a:sym typeface="Roboto"/>
              </a:rPr>
              <a:t>TestNG</a:t>
            </a:r>
            <a:endParaRPr sz="1300">
              <a:latin typeface="Roboto"/>
              <a:ea typeface="Roboto"/>
              <a:cs typeface="Roboto"/>
              <a:sym typeface="Roboto"/>
            </a:endParaRPr>
          </a:p>
          <a:p>
            <a:pPr marL="0" lvl="0" indent="0" algn="l" rtl="0">
              <a:spcBef>
                <a:spcPts val="0"/>
              </a:spcBef>
              <a:spcAft>
                <a:spcPts val="0"/>
              </a:spcAft>
              <a:buNone/>
            </a:pPr>
            <a:endParaRPr sz="1300">
              <a:latin typeface="Roboto"/>
              <a:ea typeface="Roboto"/>
              <a:cs typeface="Roboto"/>
              <a:sym typeface="Roboto"/>
            </a:endParaRPr>
          </a:p>
          <a:p>
            <a:pPr marL="0" lvl="0" indent="0" algn="l" rtl="0">
              <a:spcBef>
                <a:spcPts val="0"/>
              </a:spcBef>
              <a:spcAft>
                <a:spcPts val="0"/>
              </a:spcAft>
              <a:buNone/>
            </a:pPr>
            <a:r>
              <a:rPr lang="en" sz="1300">
                <a:latin typeface="Roboto"/>
                <a:ea typeface="Roboto"/>
                <a:cs typeface="Roboto"/>
                <a:sym typeface="Roboto"/>
              </a:rPr>
              <a:t>Extent Report Logger</a:t>
            </a:r>
            <a:endParaRPr sz="1300">
              <a:latin typeface="Roboto"/>
              <a:ea typeface="Roboto"/>
              <a:cs typeface="Roboto"/>
              <a:sym typeface="Roboto"/>
            </a:endParaRPr>
          </a:p>
          <a:p>
            <a:pPr marL="0" lvl="0" indent="0" algn="l" rtl="0">
              <a:spcBef>
                <a:spcPts val="0"/>
              </a:spcBef>
              <a:spcAft>
                <a:spcPts val="0"/>
              </a:spcAft>
              <a:buNone/>
            </a:pPr>
            <a:endParaRPr sz="1300">
              <a:latin typeface="Roboto"/>
              <a:ea typeface="Roboto"/>
              <a:cs typeface="Roboto"/>
              <a:sym typeface="Roboto"/>
            </a:endParaRPr>
          </a:p>
          <a:p>
            <a:pPr marL="0" lvl="0" indent="0" algn="l" rtl="0">
              <a:spcBef>
                <a:spcPts val="0"/>
              </a:spcBef>
              <a:spcAft>
                <a:spcPts val="0"/>
              </a:spcAft>
              <a:buNone/>
            </a:pPr>
            <a:r>
              <a:rPr lang="en" sz="1300">
                <a:latin typeface="Roboto"/>
                <a:ea typeface="Roboto"/>
                <a:cs typeface="Roboto"/>
                <a:sym typeface="Roboto"/>
              </a:rPr>
              <a:t>Web Page Synchronization</a:t>
            </a:r>
            <a:endParaRPr sz="1300">
              <a:latin typeface="Roboto"/>
              <a:ea typeface="Roboto"/>
              <a:cs typeface="Roboto"/>
              <a:sym typeface="Roboto"/>
            </a:endParaRPr>
          </a:p>
          <a:p>
            <a:pPr marL="0" lvl="0" indent="0" algn="l" rtl="0">
              <a:spcBef>
                <a:spcPts val="0"/>
              </a:spcBef>
              <a:spcAft>
                <a:spcPts val="0"/>
              </a:spcAft>
              <a:buNone/>
            </a:pPr>
            <a:endParaRPr sz="1300">
              <a:latin typeface="Roboto"/>
              <a:ea typeface="Roboto"/>
              <a:cs typeface="Roboto"/>
              <a:sym typeface="Roboto"/>
            </a:endParaRPr>
          </a:p>
          <a:p>
            <a:pPr marL="0" lvl="0" indent="0" algn="l" rtl="0">
              <a:spcBef>
                <a:spcPts val="0"/>
              </a:spcBef>
              <a:spcAft>
                <a:spcPts val="0"/>
              </a:spcAft>
              <a:buNone/>
            </a:pPr>
            <a:r>
              <a:rPr lang="en" sz="1300">
                <a:latin typeface="Roboto"/>
                <a:ea typeface="Roboto"/>
                <a:cs typeface="Roboto"/>
                <a:sym typeface="Roboto"/>
              </a:rPr>
              <a:t>Functional Testing Report</a:t>
            </a:r>
            <a:endParaRPr sz="1300">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sp>
        <p:nvSpPr>
          <p:cNvPr id="140" name="Google Shape;140;p22"/>
          <p:cNvSpPr txBox="1"/>
          <p:nvPr/>
        </p:nvSpPr>
        <p:spPr>
          <a:xfrm>
            <a:off x="407200" y="214325"/>
            <a:ext cx="7415100" cy="8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u="sng">
                <a:solidFill>
                  <a:schemeClr val="dk1"/>
                </a:solidFill>
                <a:latin typeface="Roboto"/>
                <a:ea typeface="Roboto"/>
                <a:cs typeface="Roboto"/>
                <a:sym typeface="Roboto"/>
              </a:rPr>
              <a:t>Concepts we have used in our project:</a:t>
            </a:r>
            <a:endParaRPr sz="2400" b="1">
              <a:latin typeface="Merriweather Sans"/>
              <a:ea typeface="Merriweather Sans"/>
              <a:cs typeface="Merriweather Sans"/>
              <a:sym typeface="Merriweather Sans"/>
            </a:endParaRPr>
          </a:p>
        </p:txBody>
      </p:sp>
      <p:sp>
        <p:nvSpPr>
          <p:cNvPr id="141" name="Google Shape;141;p22"/>
          <p:cNvSpPr txBox="1"/>
          <p:nvPr/>
        </p:nvSpPr>
        <p:spPr>
          <a:xfrm>
            <a:off x="4760125" y="1275150"/>
            <a:ext cx="3900600" cy="37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latin typeface="Roboto"/>
                <a:ea typeface="Roboto"/>
                <a:cs typeface="Roboto"/>
                <a:sym typeface="Roboto"/>
              </a:rPr>
              <a:t>Error/ Exception Handling</a:t>
            </a:r>
            <a:endParaRPr sz="1300">
              <a:latin typeface="Roboto"/>
              <a:ea typeface="Roboto"/>
              <a:cs typeface="Roboto"/>
              <a:sym typeface="Roboto"/>
            </a:endParaRPr>
          </a:p>
          <a:p>
            <a:pPr marL="0" lvl="0" indent="0" algn="l" rtl="0">
              <a:spcBef>
                <a:spcPts val="0"/>
              </a:spcBef>
              <a:spcAft>
                <a:spcPts val="0"/>
              </a:spcAft>
              <a:buNone/>
            </a:pPr>
            <a:endParaRPr sz="1300">
              <a:latin typeface="Roboto"/>
              <a:ea typeface="Roboto"/>
              <a:cs typeface="Roboto"/>
              <a:sym typeface="Roboto"/>
            </a:endParaRPr>
          </a:p>
          <a:p>
            <a:pPr marL="0" lvl="0" indent="0" algn="l" rtl="0">
              <a:spcBef>
                <a:spcPts val="0"/>
              </a:spcBef>
              <a:spcAft>
                <a:spcPts val="0"/>
              </a:spcAft>
              <a:buNone/>
            </a:pPr>
            <a:r>
              <a:rPr lang="en" sz="1300">
                <a:latin typeface="Roboto"/>
                <a:ea typeface="Roboto"/>
                <a:cs typeface="Roboto"/>
                <a:sym typeface="Roboto"/>
              </a:rPr>
              <a:t>Locator Selection Priority</a:t>
            </a:r>
            <a:endParaRPr sz="1300">
              <a:latin typeface="Roboto"/>
              <a:ea typeface="Roboto"/>
              <a:cs typeface="Roboto"/>
              <a:sym typeface="Roboto"/>
            </a:endParaRPr>
          </a:p>
          <a:p>
            <a:pPr marL="0" lvl="0" indent="0" algn="l" rtl="0">
              <a:spcBef>
                <a:spcPts val="0"/>
              </a:spcBef>
              <a:spcAft>
                <a:spcPts val="0"/>
              </a:spcAft>
              <a:buNone/>
            </a:pPr>
            <a:endParaRPr sz="1300">
              <a:latin typeface="Roboto"/>
              <a:ea typeface="Roboto"/>
              <a:cs typeface="Roboto"/>
              <a:sym typeface="Roboto"/>
            </a:endParaRPr>
          </a:p>
          <a:p>
            <a:pPr marL="0" lvl="0" indent="0" algn="l" rtl="0">
              <a:spcBef>
                <a:spcPts val="0"/>
              </a:spcBef>
              <a:spcAft>
                <a:spcPts val="0"/>
              </a:spcAft>
              <a:buNone/>
            </a:pPr>
            <a:r>
              <a:rPr lang="en" sz="1300">
                <a:latin typeface="Roboto"/>
                <a:ea typeface="Roboto"/>
                <a:cs typeface="Roboto"/>
                <a:sym typeface="Roboto"/>
              </a:rPr>
              <a:t>Jenkins</a:t>
            </a:r>
            <a:endParaRPr sz="1300">
              <a:latin typeface="Roboto"/>
              <a:ea typeface="Roboto"/>
              <a:cs typeface="Roboto"/>
              <a:sym typeface="Roboto"/>
            </a:endParaRPr>
          </a:p>
          <a:p>
            <a:pPr marL="0" lvl="0" indent="0" algn="l" rtl="0">
              <a:spcBef>
                <a:spcPts val="0"/>
              </a:spcBef>
              <a:spcAft>
                <a:spcPts val="0"/>
              </a:spcAft>
              <a:buNone/>
            </a:pPr>
            <a:endParaRPr sz="1300">
              <a:latin typeface="Roboto"/>
              <a:ea typeface="Roboto"/>
              <a:cs typeface="Roboto"/>
              <a:sym typeface="Roboto"/>
            </a:endParaRPr>
          </a:p>
          <a:p>
            <a:pPr marL="0" lvl="0" indent="0" algn="l" rtl="0">
              <a:spcBef>
                <a:spcPts val="0"/>
              </a:spcBef>
              <a:spcAft>
                <a:spcPts val="0"/>
              </a:spcAft>
              <a:buNone/>
            </a:pPr>
            <a:r>
              <a:rPr lang="en" sz="1300">
                <a:latin typeface="Roboto"/>
                <a:ea typeface="Roboto"/>
                <a:cs typeface="Roboto"/>
                <a:sym typeface="Roboto"/>
              </a:rPr>
              <a:t>Maven</a:t>
            </a:r>
            <a:endParaRPr sz="1300">
              <a:latin typeface="Roboto"/>
              <a:ea typeface="Roboto"/>
              <a:cs typeface="Roboto"/>
              <a:sym typeface="Roboto"/>
            </a:endParaRPr>
          </a:p>
          <a:p>
            <a:pPr marL="0" lvl="0" indent="0" algn="l" rtl="0">
              <a:spcBef>
                <a:spcPts val="0"/>
              </a:spcBef>
              <a:spcAft>
                <a:spcPts val="0"/>
              </a:spcAft>
              <a:buNone/>
            </a:pPr>
            <a:endParaRPr sz="1300">
              <a:latin typeface="Roboto"/>
              <a:ea typeface="Roboto"/>
              <a:cs typeface="Roboto"/>
              <a:sym typeface="Roboto"/>
            </a:endParaRPr>
          </a:p>
          <a:p>
            <a:pPr marL="0" lvl="0" indent="0" algn="l" rtl="0">
              <a:spcBef>
                <a:spcPts val="0"/>
              </a:spcBef>
              <a:spcAft>
                <a:spcPts val="0"/>
              </a:spcAft>
              <a:buNone/>
            </a:pPr>
            <a:r>
              <a:rPr lang="en" sz="1300">
                <a:latin typeface="Roboto"/>
                <a:ea typeface="Roboto"/>
                <a:cs typeface="Roboto"/>
                <a:sym typeface="Roboto"/>
              </a:rPr>
              <a:t>E2E Execution</a:t>
            </a:r>
            <a:endParaRPr sz="1300">
              <a:latin typeface="Roboto"/>
              <a:ea typeface="Roboto"/>
              <a:cs typeface="Roboto"/>
              <a:sym typeface="Roboto"/>
            </a:endParaRPr>
          </a:p>
          <a:p>
            <a:pPr marL="0" lvl="0" indent="0" algn="l" rtl="0">
              <a:spcBef>
                <a:spcPts val="0"/>
              </a:spcBef>
              <a:spcAft>
                <a:spcPts val="0"/>
              </a:spcAft>
              <a:buNone/>
            </a:pPr>
            <a:endParaRPr sz="1300">
              <a:latin typeface="Roboto"/>
              <a:ea typeface="Roboto"/>
              <a:cs typeface="Roboto"/>
              <a:sym typeface="Roboto"/>
            </a:endParaRPr>
          </a:p>
          <a:p>
            <a:pPr marL="0" lvl="0" indent="0" algn="l" rtl="0">
              <a:spcBef>
                <a:spcPts val="0"/>
              </a:spcBef>
              <a:spcAft>
                <a:spcPts val="0"/>
              </a:spcAft>
              <a:buNone/>
            </a:pPr>
            <a:r>
              <a:rPr lang="en" sz="1300">
                <a:latin typeface="Roboto"/>
                <a:ea typeface="Roboto"/>
                <a:cs typeface="Roboto"/>
                <a:sym typeface="Roboto"/>
              </a:rPr>
              <a:t>Conditional Flow</a:t>
            </a:r>
            <a:endParaRPr sz="1300">
              <a:latin typeface="Roboto"/>
              <a:ea typeface="Roboto"/>
              <a:cs typeface="Roboto"/>
              <a:sym typeface="Roboto"/>
            </a:endParaRPr>
          </a:p>
          <a:p>
            <a:pPr marL="0" lvl="0" indent="0" algn="l" rtl="0">
              <a:spcBef>
                <a:spcPts val="0"/>
              </a:spcBef>
              <a:spcAft>
                <a:spcPts val="0"/>
              </a:spcAft>
              <a:buNone/>
            </a:pPr>
            <a:endParaRPr sz="1300">
              <a:latin typeface="Roboto"/>
              <a:ea typeface="Roboto"/>
              <a:cs typeface="Roboto"/>
              <a:sym typeface="Roboto"/>
            </a:endParaRPr>
          </a:p>
          <a:p>
            <a:pPr marL="0" lvl="0" indent="0" algn="l" rtl="0">
              <a:spcBef>
                <a:spcPts val="0"/>
              </a:spcBef>
              <a:spcAft>
                <a:spcPts val="0"/>
              </a:spcAft>
              <a:buNone/>
            </a:pPr>
            <a:r>
              <a:rPr lang="en" sz="1300">
                <a:latin typeface="Roboto"/>
                <a:ea typeface="Roboto"/>
                <a:cs typeface="Roboto"/>
                <a:sym typeface="Roboto"/>
              </a:rPr>
              <a:t>Source Code Management with Git</a:t>
            </a:r>
            <a:endParaRPr sz="1300">
              <a:latin typeface="Roboto"/>
              <a:ea typeface="Roboto"/>
              <a:cs typeface="Roboto"/>
              <a:sym typeface="Roboto"/>
            </a:endParaRPr>
          </a:p>
          <a:p>
            <a:pPr marL="0" lvl="0" indent="0" algn="l" rtl="0">
              <a:spcBef>
                <a:spcPts val="0"/>
              </a:spcBef>
              <a:spcAft>
                <a:spcPts val="0"/>
              </a:spcAft>
              <a:buNone/>
            </a:pPr>
            <a:endParaRPr sz="1300">
              <a:latin typeface="Roboto"/>
              <a:ea typeface="Roboto"/>
              <a:cs typeface="Roboto"/>
              <a:sym typeface="Roboto"/>
            </a:endParaRPr>
          </a:p>
          <a:p>
            <a:pPr marL="0" lvl="0" indent="0" algn="l" rtl="0">
              <a:spcBef>
                <a:spcPts val="0"/>
              </a:spcBef>
              <a:spcAft>
                <a:spcPts val="0"/>
              </a:spcAft>
              <a:buNone/>
            </a:pPr>
            <a:r>
              <a:rPr lang="en" sz="1300">
                <a:latin typeface="Roboto"/>
                <a:ea typeface="Roboto"/>
                <a:cs typeface="Roboto"/>
                <a:sym typeface="Roboto"/>
              </a:rPr>
              <a:t>Code Comments, Naming Conventions, Clean Syntax, Folder Structure</a:t>
            </a:r>
            <a:endParaRPr sz="1300">
              <a:latin typeface="Roboto"/>
              <a:ea typeface="Roboto"/>
              <a:cs typeface="Roboto"/>
              <a:sym typeface="Roboto"/>
            </a:endParaRPr>
          </a:p>
          <a:p>
            <a:pPr marL="0" lvl="0" indent="0" algn="l" rtl="0">
              <a:spcBef>
                <a:spcPts val="0"/>
              </a:spcBef>
              <a:spcAft>
                <a:spcPts val="0"/>
              </a:spcAft>
              <a:buNone/>
            </a:pPr>
            <a:endParaRPr sz="1300">
              <a:latin typeface="Roboto"/>
              <a:ea typeface="Roboto"/>
              <a:cs typeface="Roboto"/>
              <a:sym typeface="Roboto"/>
            </a:endParaRPr>
          </a:p>
          <a:p>
            <a:pPr marL="0" lvl="0" indent="0" algn="l" rtl="0">
              <a:spcBef>
                <a:spcPts val="0"/>
              </a:spcBef>
              <a:spcAft>
                <a:spcPts val="0"/>
              </a:spcAft>
              <a:buNone/>
            </a:pPr>
            <a:r>
              <a:rPr lang="en" sz="1300">
                <a:latin typeface="Roboto"/>
                <a:ea typeface="Roboto"/>
                <a:cs typeface="Roboto"/>
                <a:sym typeface="Roboto"/>
              </a:rPr>
              <a:t>And many more...</a:t>
            </a:r>
            <a:endParaRPr sz="1300">
              <a:latin typeface="Roboto"/>
              <a:ea typeface="Roboto"/>
              <a:cs typeface="Roboto"/>
              <a:sym typeface="Roboto"/>
            </a:endParaRPr>
          </a:p>
          <a:p>
            <a:pPr marL="0" lvl="0" indent="0" algn="l" rtl="0">
              <a:spcBef>
                <a:spcPts val="0"/>
              </a:spcBef>
              <a:spcAft>
                <a:spcPts val="0"/>
              </a:spcAft>
              <a:buNone/>
            </a:pPr>
            <a:endParaRPr sz="1300">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pic>
        <p:nvPicPr>
          <p:cNvPr id="142" name="Google Shape;142;p22"/>
          <p:cNvPicPr preferRelativeResize="0"/>
          <p:nvPr/>
        </p:nvPicPr>
        <p:blipFill>
          <a:blip r:embed="rId3">
            <a:alphaModFix/>
          </a:blip>
          <a:stretch>
            <a:fillRect/>
          </a:stretch>
        </p:blipFill>
        <p:spPr>
          <a:xfrm>
            <a:off x="1753797" y="1275147"/>
            <a:ext cx="410750" cy="410750"/>
          </a:xfrm>
          <a:prstGeom prst="rect">
            <a:avLst/>
          </a:prstGeom>
          <a:noFill/>
          <a:ln>
            <a:noFill/>
          </a:ln>
        </p:spPr>
      </p:pic>
      <p:pic>
        <p:nvPicPr>
          <p:cNvPr id="143" name="Google Shape;143;p22"/>
          <p:cNvPicPr preferRelativeResize="0"/>
          <p:nvPr/>
        </p:nvPicPr>
        <p:blipFill>
          <a:blip r:embed="rId4">
            <a:alphaModFix/>
          </a:blip>
          <a:stretch>
            <a:fillRect/>
          </a:stretch>
        </p:blipFill>
        <p:spPr>
          <a:xfrm>
            <a:off x="1753800" y="1759725"/>
            <a:ext cx="340650" cy="314443"/>
          </a:xfrm>
          <a:prstGeom prst="rect">
            <a:avLst/>
          </a:prstGeom>
          <a:noFill/>
          <a:ln>
            <a:noFill/>
          </a:ln>
        </p:spPr>
      </p:pic>
      <p:pic>
        <p:nvPicPr>
          <p:cNvPr id="144" name="Google Shape;144;p22"/>
          <p:cNvPicPr preferRelativeResize="0"/>
          <p:nvPr/>
        </p:nvPicPr>
        <p:blipFill rotWithShape="1">
          <a:blip r:embed="rId5">
            <a:alphaModFix/>
          </a:blip>
          <a:srcRect/>
          <a:stretch/>
        </p:blipFill>
        <p:spPr>
          <a:xfrm>
            <a:off x="2445612" y="2074175"/>
            <a:ext cx="518500" cy="321475"/>
          </a:xfrm>
          <a:prstGeom prst="rect">
            <a:avLst/>
          </a:prstGeom>
          <a:noFill/>
          <a:ln>
            <a:noFill/>
          </a:ln>
        </p:spPr>
      </p:pic>
      <p:pic>
        <p:nvPicPr>
          <p:cNvPr id="145" name="Google Shape;145;p22"/>
          <p:cNvPicPr preferRelativeResize="0"/>
          <p:nvPr/>
        </p:nvPicPr>
        <p:blipFill>
          <a:blip r:embed="rId6">
            <a:alphaModFix/>
          </a:blip>
          <a:stretch>
            <a:fillRect/>
          </a:stretch>
        </p:blipFill>
        <p:spPr>
          <a:xfrm>
            <a:off x="2964099" y="2074175"/>
            <a:ext cx="340653" cy="321475"/>
          </a:xfrm>
          <a:prstGeom prst="rect">
            <a:avLst/>
          </a:prstGeom>
          <a:noFill/>
          <a:ln>
            <a:noFill/>
          </a:ln>
        </p:spPr>
      </p:pic>
      <p:pic>
        <p:nvPicPr>
          <p:cNvPr id="146" name="Google Shape;146;p22"/>
          <p:cNvPicPr preferRelativeResize="0"/>
          <p:nvPr/>
        </p:nvPicPr>
        <p:blipFill>
          <a:blip r:embed="rId7">
            <a:alphaModFix/>
          </a:blip>
          <a:stretch>
            <a:fillRect/>
          </a:stretch>
        </p:blipFill>
        <p:spPr>
          <a:xfrm>
            <a:off x="3412936" y="2064588"/>
            <a:ext cx="340650" cy="340650"/>
          </a:xfrm>
          <a:prstGeom prst="rect">
            <a:avLst/>
          </a:prstGeom>
          <a:noFill/>
          <a:ln>
            <a:noFill/>
          </a:ln>
        </p:spPr>
      </p:pic>
      <p:pic>
        <p:nvPicPr>
          <p:cNvPr id="147" name="Google Shape;147;p22"/>
          <p:cNvPicPr preferRelativeResize="0"/>
          <p:nvPr/>
        </p:nvPicPr>
        <p:blipFill>
          <a:blip r:embed="rId8">
            <a:alphaModFix/>
          </a:blip>
          <a:stretch>
            <a:fillRect/>
          </a:stretch>
        </p:blipFill>
        <p:spPr>
          <a:xfrm>
            <a:off x="4202390" y="1963678"/>
            <a:ext cx="410750" cy="410750"/>
          </a:xfrm>
          <a:prstGeom prst="rect">
            <a:avLst/>
          </a:prstGeom>
          <a:noFill/>
          <a:ln>
            <a:noFill/>
          </a:ln>
        </p:spPr>
      </p:pic>
      <p:pic>
        <p:nvPicPr>
          <p:cNvPr id="148" name="Google Shape;148;p22"/>
          <p:cNvPicPr preferRelativeResize="0"/>
          <p:nvPr/>
        </p:nvPicPr>
        <p:blipFill>
          <a:blip r:embed="rId9">
            <a:alphaModFix/>
          </a:blip>
          <a:stretch>
            <a:fillRect/>
          </a:stretch>
        </p:blipFill>
        <p:spPr>
          <a:xfrm>
            <a:off x="3753565" y="2029552"/>
            <a:ext cx="410750" cy="410750"/>
          </a:xfrm>
          <a:prstGeom prst="rect">
            <a:avLst/>
          </a:prstGeom>
          <a:noFill/>
          <a:ln>
            <a:noFill/>
          </a:ln>
        </p:spPr>
      </p:pic>
      <p:pic>
        <p:nvPicPr>
          <p:cNvPr id="149" name="Google Shape;149;p22"/>
          <p:cNvPicPr preferRelativeResize="0"/>
          <p:nvPr/>
        </p:nvPicPr>
        <p:blipFill>
          <a:blip r:embed="rId10">
            <a:alphaModFix/>
          </a:blip>
          <a:stretch>
            <a:fillRect/>
          </a:stretch>
        </p:blipFill>
        <p:spPr>
          <a:xfrm>
            <a:off x="1072372" y="2939797"/>
            <a:ext cx="270675" cy="270675"/>
          </a:xfrm>
          <a:prstGeom prst="rect">
            <a:avLst/>
          </a:prstGeom>
          <a:noFill/>
          <a:ln>
            <a:noFill/>
          </a:ln>
        </p:spPr>
      </p:pic>
      <p:pic>
        <p:nvPicPr>
          <p:cNvPr id="150" name="Google Shape;150;p22"/>
          <p:cNvPicPr preferRelativeResize="0"/>
          <p:nvPr/>
        </p:nvPicPr>
        <p:blipFill>
          <a:blip r:embed="rId11">
            <a:alphaModFix/>
          </a:blip>
          <a:stretch>
            <a:fillRect/>
          </a:stretch>
        </p:blipFill>
        <p:spPr>
          <a:xfrm>
            <a:off x="1209900" y="3316625"/>
            <a:ext cx="677054" cy="379150"/>
          </a:xfrm>
          <a:prstGeom prst="rect">
            <a:avLst/>
          </a:prstGeom>
          <a:noFill/>
          <a:ln>
            <a:noFill/>
          </a:ln>
        </p:spPr>
      </p:pic>
      <p:pic>
        <p:nvPicPr>
          <p:cNvPr id="151" name="Google Shape;151;p22"/>
          <p:cNvPicPr preferRelativeResize="0"/>
          <p:nvPr/>
        </p:nvPicPr>
        <p:blipFill rotWithShape="1">
          <a:blip r:embed="rId12">
            <a:alphaModFix/>
          </a:blip>
          <a:srcRect l="31943" t="4734" r="32830" b="59984"/>
          <a:stretch/>
        </p:blipFill>
        <p:spPr>
          <a:xfrm>
            <a:off x="2078849" y="3570700"/>
            <a:ext cx="720751" cy="410750"/>
          </a:xfrm>
          <a:prstGeom prst="rect">
            <a:avLst/>
          </a:prstGeom>
          <a:noFill/>
          <a:ln>
            <a:noFill/>
          </a:ln>
        </p:spPr>
      </p:pic>
      <p:pic>
        <p:nvPicPr>
          <p:cNvPr id="152" name="Google Shape;152;p22"/>
          <p:cNvPicPr preferRelativeResize="0"/>
          <p:nvPr/>
        </p:nvPicPr>
        <p:blipFill>
          <a:blip r:embed="rId13">
            <a:alphaModFix/>
          </a:blip>
          <a:stretch>
            <a:fillRect/>
          </a:stretch>
        </p:blipFill>
        <p:spPr>
          <a:xfrm>
            <a:off x="2530075" y="3981440"/>
            <a:ext cx="459575" cy="478375"/>
          </a:xfrm>
          <a:prstGeom prst="rect">
            <a:avLst/>
          </a:prstGeom>
          <a:noFill/>
          <a:ln>
            <a:noFill/>
          </a:ln>
        </p:spPr>
      </p:pic>
      <p:pic>
        <p:nvPicPr>
          <p:cNvPr id="153" name="Google Shape;153;p22"/>
          <p:cNvPicPr preferRelativeResize="0"/>
          <p:nvPr/>
        </p:nvPicPr>
        <p:blipFill>
          <a:blip r:embed="rId14">
            <a:alphaModFix/>
          </a:blip>
          <a:stretch>
            <a:fillRect/>
          </a:stretch>
        </p:blipFill>
        <p:spPr>
          <a:xfrm>
            <a:off x="2530074" y="4502727"/>
            <a:ext cx="340650" cy="340650"/>
          </a:xfrm>
          <a:prstGeom prst="rect">
            <a:avLst/>
          </a:prstGeom>
          <a:noFill/>
          <a:ln>
            <a:noFill/>
          </a:ln>
        </p:spPr>
      </p:pic>
      <p:pic>
        <p:nvPicPr>
          <p:cNvPr id="154" name="Google Shape;154;p22"/>
          <p:cNvPicPr preferRelativeResize="0"/>
          <p:nvPr/>
        </p:nvPicPr>
        <p:blipFill>
          <a:blip r:embed="rId15">
            <a:alphaModFix/>
          </a:blip>
          <a:stretch>
            <a:fillRect/>
          </a:stretch>
        </p:blipFill>
        <p:spPr>
          <a:xfrm>
            <a:off x="7011875" y="1273700"/>
            <a:ext cx="410750" cy="352075"/>
          </a:xfrm>
          <a:prstGeom prst="rect">
            <a:avLst/>
          </a:prstGeom>
          <a:noFill/>
          <a:ln>
            <a:noFill/>
          </a:ln>
        </p:spPr>
      </p:pic>
      <p:pic>
        <p:nvPicPr>
          <p:cNvPr id="155" name="Google Shape;155;p22"/>
          <p:cNvPicPr preferRelativeResize="0"/>
          <p:nvPr/>
        </p:nvPicPr>
        <p:blipFill>
          <a:blip r:embed="rId16">
            <a:alphaModFix/>
          </a:blip>
          <a:stretch>
            <a:fillRect/>
          </a:stretch>
        </p:blipFill>
        <p:spPr>
          <a:xfrm>
            <a:off x="7089874" y="1685899"/>
            <a:ext cx="340650" cy="277766"/>
          </a:xfrm>
          <a:prstGeom prst="rect">
            <a:avLst/>
          </a:prstGeom>
          <a:noFill/>
          <a:ln>
            <a:noFill/>
          </a:ln>
        </p:spPr>
      </p:pic>
      <p:pic>
        <p:nvPicPr>
          <p:cNvPr id="156" name="Google Shape;156;p22"/>
          <p:cNvPicPr preferRelativeResize="0"/>
          <p:nvPr/>
        </p:nvPicPr>
        <p:blipFill>
          <a:blip r:embed="rId17">
            <a:alphaModFix/>
          </a:blip>
          <a:stretch>
            <a:fillRect/>
          </a:stretch>
        </p:blipFill>
        <p:spPr>
          <a:xfrm>
            <a:off x="5693565" y="2046665"/>
            <a:ext cx="459575" cy="459575"/>
          </a:xfrm>
          <a:prstGeom prst="rect">
            <a:avLst/>
          </a:prstGeom>
          <a:noFill/>
          <a:ln>
            <a:noFill/>
          </a:ln>
        </p:spPr>
      </p:pic>
      <p:pic>
        <p:nvPicPr>
          <p:cNvPr id="157" name="Google Shape;157;p22"/>
          <p:cNvPicPr preferRelativeResize="0"/>
          <p:nvPr/>
        </p:nvPicPr>
        <p:blipFill>
          <a:blip r:embed="rId18">
            <a:alphaModFix/>
          </a:blip>
          <a:stretch>
            <a:fillRect/>
          </a:stretch>
        </p:blipFill>
        <p:spPr>
          <a:xfrm>
            <a:off x="5453073" y="2571748"/>
            <a:ext cx="1036101" cy="261925"/>
          </a:xfrm>
          <a:prstGeom prst="rect">
            <a:avLst/>
          </a:prstGeom>
          <a:noFill/>
          <a:ln>
            <a:noFill/>
          </a:ln>
        </p:spPr>
      </p:pic>
      <p:pic>
        <p:nvPicPr>
          <p:cNvPr id="158" name="Google Shape;158;p22"/>
          <p:cNvPicPr preferRelativeResize="0"/>
          <p:nvPr/>
        </p:nvPicPr>
        <p:blipFill>
          <a:blip r:embed="rId19">
            <a:alphaModFix/>
          </a:blip>
          <a:stretch>
            <a:fillRect/>
          </a:stretch>
        </p:blipFill>
        <p:spPr>
          <a:xfrm>
            <a:off x="6013750" y="2933607"/>
            <a:ext cx="340650" cy="283075"/>
          </a:xfrm>
          <a:prstGeom prst="rect">
            <a:avLst/>
          </a:prstGeom>
          <a:noFill/>
          <a:ln>
            <a:noFill/>
          </a:ln>
        </p:spPr>
      </p:pic>
      <p:pic>
        <p:nvPicPr>
          <p:cNvPr id="159" name="Google Shape;159;p22"/>
          <p:cNvPicPr preferRelativeResize="0"/>
          <p:nvPr/>
        </p:nvPicPr>
        <p:blipFill>
          <a:blip r:embed="rId20">
            <a:alphaModFix/>
          </a:blip>
          <a:stretch>
            <a:fillRect/>
          </a:stretch>
        </p:blipFill>
        <p:spPr>
          <a:xfrm>
            <a:off x="6292325" y="3316600"/>
            <a:ext cx="270665" cy="261925"/>
          </a:xfrm>
          <a:prstGeom prst="rect">
            <a:avLst/>
          </a:prstGeom>
          <a:noFill/>
          <a:ln>
            <a:noFill/>
          </a:ln>
        </p:spPr>
      </p:pic>
      <p:pic>
        <p:nvPicPr>
          <p:cNvPr id="160" name="Google Shape;160;p22"/>
          <p:cNvPicPr preferRelativeResize="0"/>
          <p:nvPr/>
        </p:nvPicPr>
        <p:blipFill>
          <a:blip r:embed="rId21">
            <a:alphaModFix/>
          </a:blip>
          <a:stretch>
            <a:fillRect/>
          </a:stretch>
        </p:blipFill>
        <p:spPr>
          <a:xfrm>
            <a:off x="8057869" y="4382500"/>
            <a:ext cx="340650" cy="321458"/>
          </a:xfrm>
          <a:prstGeom prst="rect">
            <a:avLst/>
          </a:prstGeom>
          <a:noFill/>
          <a:ln>
            <a:noFill/>
          </a:ln>
        </p:spPr>
      </p:pic>
      <p:pic>
        <p:nvPicPr>
          <p:cNvPr id="161" name="Google Shape;161;p22"/>
          <p:cNvPicPr preferRelativeResize="0"/>
          <p:nvPr/>
        </p:nvPicPr>
        <p:blipFill>
          <a:blip r:embed="rId22">
            <a:alphaModFix/>
          </a:blip>
          <a:stretch>
            <a:fillRect/>
          </a:stretch>
        </p:blipFill>
        <p:spPr>
          <a:xfrm>
            <a:off x="6872275" y="4376613"/>
            <a:ext cx="340650" cy="333254"/>
          </a:xfrm>
          <a:prstGeom prst="rect">
            <a:avLst/>
          </a:prstGeom>
          <a:noFill/>
          <a:ln>
            <a:noFill/>
          </a:ln>
        </p:spPr>
      </p:pic>
      <p:pic>
        <p:nvPicPr>
          <p:cNvPr id="162" name="Google Shape;162;p22"/>
          <p:cNvPicPr preferRelativeResize="0"/>
          <p:nvPr/>
        </p:nvPicPr>
        <p:blipFill>
          <a:blip r:embed="rId23">
            <a:alphaModFix/>
          </a:blip>
          <a:stretch>
            <a:fillRect/>
          </a:stretch>
        </p:blipFill>
        <p:spPr>
          <a:xfrm>
            <a:off x="7267475" y="4402963"/>
            <a:ext cx="340650" cy="280535"/>
          </a:xfrm>
          <a:prstGeom prst="rect">
            <a:avLst/>
          </a:prstGeom>
          <a:noFill/>
          <a:ln>
            <a:noFill/>
          </a:ln>
        </p:spPr>
      </p:pic>
      <p:pic>
        <p:nvPicPr>
          <p:cNvPr id="163" name="Google Shape;163;p22"/>
          <p:cNvPicPr preferRelativeResize="0"/>
          <p:nvPr/>
        </p:nvPicPr>
        <p:blipFill>
          <a:blip r:embed="rId24">
            <a:alphaModFix/>
          </a:blip>
          <a:stretch>
            <a:fillRect/>
          </a:stretch>
        </p:blipFill>
        <p:spPr>
          <a:xfrm>
            <a:off x="7662675" y="4364612"/>
            <a:ext cx="340650" cy="357262"/>
          </a:xfrm>
          <a:prstGeom prst="rect">
            <a:avLst/>
          </a:prstGeom>
          <a:noFill/>
          <a:ln>
            <a:noFill/>
          </a:ln>
        </p:spPr>
      </p:pic>
      <p:pic>
        <p:nvPicPr>
          <p:cNvPr id="164" name="Google Shape;164;p22"/>
          <p:cNvPicPr preferRelativeResize="0"/>
          <p:nvPr/>
        </p:nvPicPr>
        <p:blipFill>
          <a:blip r:embed="rId25">
            <a:alphaModFix/>
          </a:blip>
          <a:stretch>
            <a:fillRect/>
          </a:stretch>
        </p:blipFill>
        <p:spPr>
          <a:xfrm>
            <a:off x="8177024" y="3670463"/>
            <a:ext cx="410750" cy="410750"/>
          </a:xfrm>
          <a:prstGeom prst="rect">
            <a:avLst/>
          </a:prstGeom>
          <a:noFill/>
          <a:ln>
            <a:noFill/>
          </a:ln>
        </p:spPr>
      </p:pic>
      <p:pic>
        <p:nvPicPr>
          <p:cNvPr id="165" name="Google Shape;165;p22"/>
          <p:cNvPicPr preferRelativeResize="0"/>
          <p:nvPr/>
        </p:nvPicPr>
        <p:blipFill>
          <a:blip r:embed="rId26">
            <a:alphaModFix/>
          </a:blip>
          <a:stretch>
            <a:fillRect/>
          </a:stretch>
        </p:blipFill>
        <p:spPr>
          <a:xfrm>
            <a:off x="2944925" y="2440300"/>
            <a:ext cx="1690675" cy="946775"/>
          </a:xfrm>
          <a:prstGeom prst="rect">
            <a:avLst/>
          </a:prstGeom>
          <a:noFill/>
          <a:ln>
            <a:noFill/>
          </a:ln>
        </p:spPr>
      </p:pic>
      <p:pic>
        <p:nvPicPr>
          <p:cNvPr id="166" name="Google Shape;166;p22"/>
          <p:cNvPicPr preferRelativeResize="0"/>
          <p:nvPr/>
        </p:nvPicPr>
        <p:blipFill>
          <a:blip r:embed="rId27">
            <a:alphaModFix/>
          </a:blip>
          <a:stretch>
            <a:fillRect/>
          </a:stretch>
        </p:blipFill>
        <p:spPr>
          <a:xfrm>
            <a:off x="7502891" y="3598341"/>
            <a:ext cx="554975" cy="554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t>Selenium</a:t>
            </a:r>
            <a:endParaRPr u="sng"/>
          </a:p>
        </p:txBody>
      </p:sp>
      <p:sp>
        <p:nvSpPr>
          <p:cNvPr id="172" name="Google Shape;172;p23"/>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Selenium is a beneficial automation tool because it is not only open source but also a portable software testing framework for web applications .</a:t>
            </a:r>
            <a:endParaRPr/>
          </a:p>
          <a:p>
            <a:pPr marL="0" lvl="0" indent="0" algn="l" rtl="0">
              <a:spcBef>
                <a:spcPts val="1600"/>
              </a:spcBef>
              <a:spcAft>
                <a:spcPts val="1600"/>
              </a:spcAft>
              <a:buNone/>
            </a:pPr>
            <a:r>
              <a:rPr lang="en"/>
              <a:t>Selenium support multiple languages like Java, C#, Ruby, Python etc.</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t>TestNG</a:t>
            </a:r>
            <a:endParaRPr u="sng"/>
          </a:p>
        </p:txBody>
      </p:sp>
      <p:sp>
        <p:nvSpPr>
          <p:cNvPr id="178" name="Google Shape;178;p2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TestNG is an open source test automation framework for java.</a:t>
            </a:r>
            <a:endParaRPr/>
          </a:p>
          <a:p>
            <a:pPr marL="0" lvl="0" indent="0" algn="l" rtl="0">
              <a:spcBef>
                <a:spcPts val="1600"/>
              </a:spcBef>
              <a:spcAft>
                <a:spcPts val="0"/>
              </a:spcAft>
              <a:buNone/>
            </a:pPr>
            <a:r>
              <a:rPr lang="en"/>
              <a:t>The design goal of TestNG is to cover a wider range of test categories: functional, end-to-end, etc., with more powerful and easy-to-use functionalities.</a:t>
            </a:r>
            <a:endParaRPr/>
          </a:p>
          <a:p>
            <a:pPr marL="0" lvl="0" indent="0" algn="l" rtl="0">
              <a:spcBef>
                <a:spcPts val="1600"/>
              </a:spcBef>
              <a:spcAft>
                <a:spcPts val="1600"/>
              </a:spcAft>
              <a:buNone/>
            </a:pPr>
            <a:r>
              <a:rPr lang="en"/>
              <a:t>It also provide some advanced and useful features which makes it a more robust framework as compared to its peers.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t>Hybrid</a:t>
            </a:r>
            <a:endParaRPr u="sng"/>
          </a:p>
        </p:txBody>
      </p:sp>
      <p:sp>
        <p:nvSpPr>
          <p:cNvPr id="184" name="Google Shape;184;p25"/>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Hybrid Test framework is a concept where we are using the advantage of both keyword and data-driven framework. Here for keywords, we use Excel files to maintain test cases, and for test data, we can use dataprovider of TestNG framework.</a:t>
            </a:r>
            <a:endParaRPr/>
          </a:p>
          <a:p>
            <a:pPr marL="0" lvl="0" indent="0" algn="l" rtl="0">
              <a:spcBef>
                <a:spcPts val="1600"/>
              </a:spcBef>
              <a:spcAft>
                <a:spcPts val="1600"/>
              </a:spcAft>
              <a:buNone/>
            </a:pPr>
            <a:endParaRPr/>
          </a:p>
        </p:txBody>
      </p:sp>
      <p:pic>
        <p:nvPicPr>
          <p:cNvPr id="185" name="Google Shape;185;p25"/>
          <p:cNvPicPr preferRelativeResize="0"/>
          <p:nvPr/>
        </p:nvPicPr>
        <p:blipFill>
          <a:blip r:embed="rId3">
            <a:alphaModFix/>
          </a:blip>
          <a:stretch>
            <a:fillRect/>
          </a:stretch>
        </p:blipFill>
        <p:spPr>
          <a:xfrm>
            <a:off x="2549076" y="2370975"/>
            <a:ext cx="4045850" cy="2265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t>Data- Driven Framework</a:t>
            </a:r>
            <a:r>
              <a:rPr lang="en"/>
              <a:t> </a:t>
            </a:r>
            <a:endParaRPr/>
          </a:p>
        </p:txBody>
      </p:sp>
      <p:sp>
        <p:nvSpPr>
          <p:cNvPr id="191" name="Google Shape;191;p26"/>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Driven framework is used to drive test cases and suites from an external data feed. The data feed can be data sheets like xls, xlsx, xml, csv files, etc. A Data Driven Framework in Selenium is a technique of separating the “data set” from the actual “test case” (code).</a:t>
            </a:r>
            <a:endParaRPr sz="1200">
              <a:solidFill>
                <a:srgbClr val="222222"/>
              </a:solidFill>
              <a:highlight>
                <a:srgbClr val="FFFFFF"/>
              </a:highlight>
              <a:latin typeface="Arial"/>
              <a:ea typeface="Arial"/>
              <a:cs typeface="Arial"/>
              <a:sym typeface="Arial"/>
            </a:endParaRPr>
          </a:p>
          <a:p>
            <a:pPr marL="0" lvl="0" indent="0" algn="l" rtl="0">
              <a:spcBef>
                <a:spcPts val="1600"/>
              </a:spcBef>
              <a:spcAft>
                <a:spcPts val="160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t>Keyword- Driven Framework</a:t>
            </a:r>
            <a:endParaRPr u="sng"/>
          </a:p>
        </p:txBody>
      </p:sp>
      <p:sp>
        <p:nvSpPr>
          <p:cNvPr id="197" name="Google Shape;197;p27"/>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202124"/>
                </a:solidFill>
                <a:highlight>
                  <a:srgbClr val="FFFFFF"/>
                </a:highlight>
              </a:rPr>
              <a:t>Keyword-driven testing is a type of functional automation testing framework which is also known as table-driven testing or action-word based testing. </a:t>
            </a:r>
            <a:endParaRPr>
              <a:solidFill>
                <a:srgbClr val="202124"/>
              </a:solidFill>
              <a:highlight>
                <a:srgbClr val="FFFFFF"/>
              </a:highlight>
            </a:endParaRPr>
          </a:p>
          <a:p>
            <a:pPr marL="0" lvl="0" indent="0" algn="l" rtl="0">
              <a:spcBef>
                <a:spcPts val="1600"/>
              </a:spcBef>
              <a:spcAft>
                <a:spcPts val="1600"/>
              </a:spcAft>
              <a:buNone/>
            </a:pPr>
            <a:r>
              <a:rPr lang="en">
                <a:solidFill>
                  <a:srgbClr val="202124"/>
                </a:solidFill>
                <a:highlight>
                  <a:srgbClr val="FFFFFF"/>
                </a:highlight>
              </a:rPr>
              <a:t>It is a method used for speeding up automated testing by separating keywords for common set of functions and instructions. All the operations and instructions to be performed are written in a table format, usually a spreadsheet.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t>Reports</a:t>
            </a:r>
            <a:endParaRPr u="sng"/>
          </a:p>
        </p:txBody>
      </p:sp>
      <p:sp>
        <p:nvSpPr>
          <p:cNvPr id="203" name="Google Shape;203;p28"/>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Functional Testing</a:t>
            </a:r>
            <a:r>
              <a:rPr lang="en"/>
              <a:t> is a type of software testing that validates the software system against the functional requirements/specifications.</a:t>
            </a:r>
            <a:endParaRPr/>
          </a:p>
          <a:p>
            <a:pPr marL="0" lvl="0" indent="0" algn="l" rtl="0">
              <a:spcBef>
                <a:spcPts val="1600"/>
              </a:spcBef>
              <a:spcAft>
                <a:spcPts val="0"/>
              </a:spcAft>
              <a:buNone/>
            </a:pPr>
            <a:r>
              <a:rPr lang="en" b="1"/>
              <a:t>ExtentReports</a:t>
            </a:r>
            <a:r>
              <a:rPr lang="en"/>
              <a:t> is an open-source reporting library used for test automation. It is easily integratable with major testing frameworks like TestNG, JUnit, NUnit, etc. These reports are HTML documents that depict results as pie charts. They also allow the generation of custom logs, snapshots, and other customized details.</a:t>
            </a:r>
            <a:endParaRPr sz="12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12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a:t>We have included Functional Testing Report, TestNG reports as well as Extent Reports in our project.</a:t>
            </a:r>
            <a:endParaRPr/>
          </a:p>
          <a:p>
            <a:pPr marL="0" lvl="0" indent="0" algn="l" rtl="0">
              <a:spcBef>
                <a:spcPts val="1600"/>
              </a:spcBef>
              <a:spcAft>
                <a:spcPts val="160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t>Jenkins</a:t>
            </a:r>
            <a:endParaRPr u="sng"/>
          </a:p>
        </p:txBody>
      </p:sp>
      <p:sp>
        <p:nvSpPr>
          <p:cNvPr id="209" name="Google Shape;209;p29"/>
          <p:cNvSpPr txBox="1">
            <a:spLocks noGrp="1"/>
          </p:cNvSpPr>
          <p:nvPr>
            <p:ph type="body" idx="1"/>
          </p:nvPr>
        </p:nvSpPr>
        <p:spPr>
          <a:xfrm>
            <a:off x="311700" y="1251300"/>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Jenkins is an open-source Continuous Integration (CI) server, which automates the build and deploy process of your web applications.</a:t>
            </a:r>
            <a:endParaRPr/>
          </a:p>
          <a:p>
            <a:pPr marL="0" lvl="0" indent="0" algn="l" rtl="0">
              <a:spcBef>
                <a:spcPts val="1600"/>
              </a:spcBef>
              <a:spcAft>
                <a:spcPts val="1600"/>
              </a:spcAft>
              <a:buNone/>
            </a:pPr>
            <a:r>
              <a:rPr lang="en"/>
              <a:t>By running your Selenium test suite in Jenkins, you can also automate testing as part of the build process.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t>Maven</a:t>
            </a:r>
            <a:endParaRPr u="sng"/>
          </a:p>
        </p:txBody>
      </p:sp>
      <p:sp>
        <p:nvSpPr>
          <p:cNvPr id="215" name="Google Shape;215;p30"/>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Maven is a tool which is used for building and managing dependency for  java based projects.</a:t>
            </a:r>
            <a:endParaRPr/>
          </a:p>
          <a:p>
            <a:pPr marL="0" lvl="0" indent="0" algn="l" rtl="0">
              <a:spcBef>
                <a:spcPts val="1600"/>
              </a:spcBef>
              <a:spcAft>
                <a:spcPts val="1600"/>
              </a:spcAft>
              <a:buNone/>
            </a:pPr>
            <a:r>
              <a:rPr lang="en"/>
              <a:t>Maven can be used when building project with POM (Page Object Model)  when working on big projects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t>Source Code Management with Git</a:t>
            </a:r>
            <a:endParaRPr u="sng"/>
          </a:p>
        </p:txBody>
      </p:sp>
      <p:sp>
        <p:nvSpPr>
          <p:cNvPr id="221" name="Google Shape;221;p31"/>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Git is a free and open source distributed version control system designed to handle everything from small to very large projects with speed and efficiency.</a:t>
            </a:r>
            <a:endParaRPr dirty="0"/>
          </a:p>
          <a:p>
            <a:pPr marL="0" lvl="0" indent="0" algn="l" rtl="0">
              <a:spcBef>
                <a:spcPts val="1600"/>
              </a:spcBef>
              <a:spcAft>
                <a:spcPts val="1600"/>
              </a:spcAft>
              <a:buNone/>
            </a:pPr>
            <a:r>
              <a:rPr lang="en" dirty="0"/>
              <a:t>Jenkins is a continuous integration server and this means it needs to check out source code from a source code repository and build code. Jenkins works with Git through the Git plugin.</a:t>
            </a:r>
            <a:endParaRPr sz="1350" dirty="0">
              <a:solidFill>
                <a:srgbClr val="4E443C"/>
              </a:solidFill>
              <a:highlight>
                <a:srgbClr val="F0EFE7"/>
              </a:highlight>
              <a:latin typeface="Georgia"/>
              <a:ea typeface="Georgia"/>
              <a:cs typeface="Georgia"/>
              <a:sym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p:nvPr/>
        </p:nvSpPr>
        <p:spPr>
          <a:xfrm>
            <a:off x="364325" y="289325"/>
            <a:ext cx="5947200" cy="462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u="sng" dirty="0">
                <a:solidFill>
                  <a:srgbClr val="FFFFFF"/>
                </a:solidFill>
                <a:latin typeface="Roboto"/>
                <a:ea typeface="Roboto"/>
                <a:cs typeface="Roboto"/>
                <a:sym typeface="Roboto"/>
              </a:rPr>
              <a:t>Problem Statement:</a:t>
            </a:r>
            <a:r>
              <a:rPr lang="en" sz="1600" b="1" dirty="0">
                <a:solidFill>
                  <a:srgbClr val="FFFFFF"/>
                </a:solidFill>
                <a:latin typeface="Roboto"/>
                <a:ea typeface="Roboto"/>
                <a:cs typeface="Roboto"/>
                <a:sym typeface="Roboto"/>
              </a:rPr>
              <a:t> </a:t>
            </a:r>
            <a:r>
              <a:rPr lang="en" sz="1500" dirty="0">
                <a:solidFill>
                  <a:srgbClr val="FFFFFF"/>
                </a:solidFill>
                <a:latin typeface="Microsoft YaHei" panose="020B0503020204020204" pitchFamily="34" charset="-122"/>
                <a:ea typeface="Microsoft YaHei" panose="020B0503020204020204" pitchFamily="34" charset="-122"/>
                <a:cs typeface="Roboto"/>
                <a:sym typeface="Roboto"/>
              </a:rPr>
              <a:t>Identify New Bikes</a:t>
            </a:r>
            <a:endParaRPr sz="1500" dirty="0">
              <a:solidFill>
                <a:srgbClr val="FFFFFF"/>
              </a:solidFill>
              <a:latin typeface="Microsoft YaHei" panose="020B0503020204020204" pitchFamily="34" charset="-122"/>
              <a:ea typeface="Microsoft YaHei" panose="020B0503020204020204" pitchFamily="34" charset="-122"/>
              <a:cs typeface="Roboto"/>
              <a:sym typeface="Roboto"/>
            </a:endParaRPr>
          </a:p>
          <a:p>
            <a:pPr marL="0" lvl="0" indent="0" algn="l" rtl="0">
              <a:lnSpc>
                <a:spcPct val="100000"/>
              </a:lnSpc>
              <a:spcBef>
                <a:spcPts val="1200"/>
              </a:spcBef>
              <a:spcAft>
                <a:spcPts val="0"/>
              </a:spcAft>
              <a:buNone/>
            </a:pPr>
            <a:r>
              <a:rPr lang="en" sz="1600" b="1" u="sng" dirty="0">
                <a:solidFill>
                  <a:srgbClr val="FFFFFF"/>
                </a:solidFill>
                <a:latin typeface="Roboto"/>
                <a:ea typeface="Roboto"/>
                <a:cs typeface="Roboto"/>
                <a:sym typeface="Roboto"/>
              </a:rPr>
              <a:t>Detailed Description: </a:t>
            </a:r>
            <a:endParaRPr sz="1600" b="1" u="sng" dirty="0">
              <a:solidFill>
                <a:srgbClr val="FFFFFF"/>
              </a:solidFill>
              <a:latin typeface="Roboto"/>
              <a:ea typeface="Roboto"/>
              <a:cs typeface="Roboto"/>
              <a:sym typeface="Roboto"/>
            </a:endParaRPr>
          </a:p>
          <a:p>
            <a:pPr marL="0" lvl="0" indent="0" algn="l" rtl="0">
              <a:lnSpc>
                <a:spcPct val="100000"/>
              </a:lnSpc>
              <a:spcBef>
                <a:spcPts val="1200"/>
              </a:spcBef>
              <a:spcAft>
                <a:spcPts val="0"/>
              </a:spcAft>
              <a:buNone/>
            </a:pPr>
            <a:r>
              <a:rPr lang="en" dirty="0">
                <a:solidFill>
                  <a:srgbClr val="FFFFFF"/>
                </a:solidFill>
                <a:latin typeface="Microsoft YaHei" panose="020B0503020204020204" pitchFamily="34" charset="-122"/>
                <a:ea typeface="Microsoft YaHei" panose="020B0503020204020204" pitchFamily="34" charset="-122"/>
                <a:cs typeface="Roboto"/>
                <a:sym typeface="Roboto"/>
              </a:rPr>
              <a:t>1. Display "Upcoming" bikes details like bike name, price and expected launch date in India, for manufacturer 'Honda' &amp; Bike price should be less than 4 Lacs.</a:t>
            </a:r>
            <a:endParaRPr dirty="0">
              <a:solidFill>
                <a:srgbClr val="FFFFFF"/>
              </a:solidFill>
              <a:latin typeface="Microsoft YaHei" panose="020B0503020204020204" pitchFamily="34" charset="-122"/>
              <a:ea typeface="Microsoft YaHei" panose="020B0503020204020204" pitchFamily="34" charset="-122"/>
              <a:cs typeface="Roboto"/>
              <a:sym typeface="Roboto"/>
            </a:endParaRPr>
          </a:p>
          <a:p>
            <a:pPr marL="0" lvl="0" indent="0" algn="l" rtl="0">
              <a:lnSpc>
                <a:spcPct val="100000"/>
              </a:lnSpc>
              <a:spcBef>
                <a:spcPts val="0"/>
              </a:spcBef>
              <a:spcAft>
                <a:spcPts val="0"/>
              </a:spcAft>
              <a:buNone/>
            </a:pPr>
            <a:r>
              <a:rPr lang="en" dirty="0">
                <a:solidFill>
                  <a:srgbClr val="FFFFFF"/>
                </a:solidFill>
                <a:latin typeface="Microsoft YaHei" panose="020B0503020204020204" pitchFamily="34" charset="-122"/>
                <a:ea typeface="Microsoft YaHei" panose="020B0503020204020204" pitchFamily="34" charset="-122"/>
                <a:cs typeface="Roboto"/>
                <a:sym typeface="Roboto"/>
              </a:rPr>
              <a:t>2. For Used cars in Chennai, extract all the popular models in a List; Display the same</a:t>
            </a:r>
            <a:endParaRPr dirty="0">
              <a:solidFill>
                <a:srgbClr val="FFFFFF"/>
              </a:solidFill>
              <a:latin typeface="Microsoft YaHei" panose="020B0503020204020204" pitchFamily="34" charset="-122"/>
              <a:ea typeface="Microsoft YaHei" panose="020B0503020204020204" pitchFamily="34" charset="-122"/>
              <a:cs typeface="Roboto"/>
              <a:sym typeface="Roboto"/>
            </a:endParaRPr>
          </a:p>
          <a:p>
            <a:pPr marL="0" lvl="0" indent="0" algn="l" rtl="0">
              <a:lnSpc>
                <a:spcPct val="100000"/>
              </a:lnSpc>
              <a:spcBef>
                <a:spcPts val="0"/>
              </a:spcBef>
              <a:spcAft>
                <a:spcPts val="0"/>
              </a:spcAft>
              <a:buNone/>
            </a:pPr>
            <a:r>
              <a:rPr lang="en" dirty="0">
                <a:solidFill>
                  <a:srgbClr val="FFFFFF"/>
                </a:solidFill>
                <a:latin typeface="Microsoft YaHei" panose="020B0503020204020204" pitchFamily="34" charset="-122"/>
                <a:ea typeface="Microsoft YaHei" panose="020B0503020204020204" pitchFamily="34" charset="-122"/>
                <a:cs typeface="Roboto"/>
                <a:sym typeface="Roboto"/>
              </a:rPr>
              <a:t>3. Try to 'Login' with Google, give invalid account details &amp; capture the error message</a:t>
            </a:r>
            <a:endParaRPr dirty="0">
              <a:solidFill>
                <a:srgbClr val="FFFFFF"/>
              </a:solidFill>
              <a:latin typeface="Microsoft YaHei" panose="020B0503020204020204" pitchFamily="34" charset="-122"/>
              <a:ea typeface="Microsoft YaHei" panose="020B0503020204020204" pitchFamily="34" charset="-122"/>
              <a:cs typeface="Roboto"/>
              <a:sym typeface="Roboto"/>
            </a:endParaRPr>
          </a:p>
          <a:p>
            <a:pPr marL="0" lvl="0" indent="0" algn="l" rtl="0">
              <a:lnSpc>
                <a:spcPct val="100000"/>
              </a:lnSpc>
              <a:spcBef>
                <a:spcPts val="0"/>
              </a:spcBef>
              <a:spcAft>
                <a:spcPts val="0"/>
              </a:spcAft>
              <a:buNone/>
            </a:pPr>
            <a:r>
              <a:rPr lang="en" dirty="0">
                <a:solidFill>
                  <a:srgbClr val="FFFFFF"/>
                </a:solidFill>
                <a:latin typeface="Microsoft YaHei" panose="020B0503020204020204" pitchFamily="34" charset="-122"/>
                <a:ea typeface="Microsoft YaHei" panose="020B0503020204020204" pitchFamily="34" charset="-122"/>
                <a:cs typeface="Roboto"/>
                <a:sym typeface="Roboto"/>
              </a:rPr>
              <a:t>(Suggested site: zigwheels.com)</a:t>
            </a:r>
            <a:endParaRPr dirty="0">
              <a:solidFill>
                <a:srgbClr val="FFFFFF"/>
              </a:solidFill>
              <a:latin typeface="Microsoft YaHei" panose="020B0503020204020204" pitchFamily="34" charset="-122"/>
              <a:ea typeface="Microsoft YaHei" panose="020B0503020204020204" pitchFamily="34" charset="-122"/>
              <a:cs typeface="Roboto"/>
              <a:sym typeface="Roboto"/>
            </a:endParaRPr>
          </a:p>
          <a:p>
            <a:pPr marL="0" lvl="0" indent="0" algn="l" rtl="0">
              <a:lnSpc>
                <a:spcPct val="100000"/>
              </a:lnSpc>
              <a:spcBef>
                <a:spcPts val="0"/>
              </a:spcBef>
              <a:spcAft>
                <a:spcPts val="0"/>
              </a:spcAft>
              <a:buNone/>
            </a:pPr>
            <a:endParaRPr sz="1500" u="sng" dirty="0">
              <a:solidFill>
                <a:srgbClr val="FFFFFF"/>
              </a:solidFill>
              <a:latin typeface="Roboto"/>
              <a:ea typeface="Roboto"/>
              <a:cs typeface="Roboto"/>
              <a:sym typeface="Roboto"/>
            </a:endParaRPr>
          </a:p>
          <a:p>
            <a:pPr marL="0" lvl="0" indent="0" algn="l" rtl="0">
              <a:lnSpc>
                <a:spcPct val="100000"/>
              </a:lnSpc>
              <a:spcBef>
                <a:spcPts val="0"/>
              </a:spcBef>
              <a:spcAft>
                <a:spcPts val="0"/>
              </a:spcAft>
              <a:buNone/>
            </a:pPr>
            <a:r>
              <a:rPr lang="en" sz="1600" b="1" u="sng" dirty="0">
                <a:solidFill>
                  <a:srgbClr val="FFFFFF"/>
                </a:solidFill>
                <a:latin typeface="Roboto"/>
                <a:ea typeface="Roboto"/>
                <a:cs typeface="Roboto"/>
                <a:sym typeface="Roboto"/>
              </a:rPr>
              <a:t>Key Automation Scope:</a:t>
            </a:r>
            <a:endParaRPr sz="1600" b="1" u="sng" dirty="0">
              <a:solidFill>
                <a:srgbClr val="FFFFFF"/>
              </a:solidFill>
              <a:latin typeface="Roboto"/>
              <a:ea typeface="Roboto"/>
              <a:cs typeface="Roboto"/>
              <a:sym typeface="Roboto"/>
            </a:endParaRPr>
          </a:p>
          <a:p>
            <a:pPr marL="457200" lvl="0" indent="-317500" algn="l" rtl="0">
              <a:lnSpc>
                <a:spcPct val="100000"/>
              </a:lnSpc>
              <a:spcBef>
                <a:spcPts val="1200"/>
              </a:spcBef>
              <a:spcAft>
                <a:spcPts val="0"/>
              </a:spcAft>
              <a:buClr>
                <a:srgbClr val="FFFFFF"/>
              </a:buClr>
              <a:buSzPts val="1400"/>
              <a:buFont typeface="Roboto"/>
              <a:buChar char="●"/>
            </a:pPr>
            <a:r>
              <a:rPr lang="en" dirty="0">
                <a:solidFill>
                  <a:srgbClr val="FFFFFF"/>
                </a:solidFill>
                <a:latin typeface="Microsoft YaHei" panose="020B0503020204020204" pitchFamily="34" charset="-122"/>
                <a:ea typeface="Microsoft YaHei" panose="020B0503020204020204" pitchFamily="34" charset="-122"/>
                <a:cs typeface="Roboto"/>
                <a:sym typeface="Roboto"/>
              </a:rPr>
              <a:t>Handling windows &amp; frames</a:t>
            </a:r>
            <a:endParaRPr dirty="0">
              <a:solidFill>
                <a:srgbClr val="FFFFFF"/>
              </a:solidFill>
              <a:latin typeface="Microsoft YaHei" panose="020B0503020204020204" pitchFamily="34" charset="-122"/>
              <a:ea typeface="Microsoft YaHei" panose="020B0503020204020204" pitchFamily="34" charset="-122"/>
              <a:cs typeface="Roboto"/>
              <a:sym typeface="Roboto"/>
            </a:endParaRPr>
          </a:p>
          <a:p>
            <a:pPr marL="457200" lvl="0" indent="-317500" algn="l" rtl="0">
              <a:lnSpc>
                <a:spcPct val="100000"/>
              </a:lnSpc>
              <a:spcBef>
                <a:spcPts val="0"/>
              </a:spcBef>
              <a:spcAft>
                <a:spcPts val="0"/>
              </a:spcAft>
              <a:buClr>
                <a:srgbClr val="FFFFFF"/>
              </a:buClr>
              <a:buSzPts val="1400"/>
              <a:buFont typeface="Roboto"/>
              <a:buChar char="●"/>
            </a:pPr>
            <a:r>
              <a:rPr lang="en" dirty="0">
                <a:solidFill>
                  <a:srgbClr val="FFFFFF"/>
                </a:solidFill>
                <a:latin typeface="Microsoft YaHei" panose="020B0503020204020204" pitchFamily="34" charset="-122"/>
                <a:ea typeface="Microsoft YaHei" panose="020B0503020204020204" pitchFamily="34" charset="-122"/>
                <a:cs typeface="Roboto"/>
                <a:sym typeface="Roboto"/>
              </a:rPr>
              <a:t>Filling simple form, Capture warning message</a:t>
            </a:r>
            <a:endParaRPr dirty="0">
              <a:solidFill>
                <a:srgbClr val="FFFFFF"/>
              </a:solidFill>
              <a:latin typeface="Microsoft YaHei" panose="020B0503020204020204" pitchFamily="34" charset="-122"/>
              <a:ea typeface="Microsoft YaHei" panose="020B0503020204020204" pitchFamily="34" charset="-122"/>
              <a:cs typeface="Roboto"/>
              <a:sym typeface="Roboto"/>
            </a:endParaRPr>
          </a:p>
          <a:p>
            <a:pPr marL="457200" lvl="0" indent="-317500" algn="l" rtl="0">
              <a:lnSpc>
                <a:spcPct val="100000"/>
              </a:lnSpc>
              <a:spcBef>
                <a:spcPts val="0"/>
              </a:spcBef>
              <a:spcAft>
                <a:spcPts val="0"/>
              </a:spcAft>
              <a:buClr>
                <a:srgbClr val="FFFFFF"/>
              </a:buClr>
              <a:buSzPts val="1400"/>
              <a:buFont typeface="Roboto"/>
              <a:buChar char="●"/>
            </a:pPr>
            <a:r>
              <a:rPr lang="en" dirty="0">
                <a:solidFill>
                  <a:srgbClr val="FFFFFF"/>
                </a:solidFill>
                <a:latin typeface="Microsoft YaHei" panose="020B0503020204020204" pitchFamily="34" charset="-122"/>
                <a:ea typeface="Microsoft YaHei" panose="020B0503020204020204" pitchFamily="34" charset="-122"/>
                <a:cs typeface="Roboto"/>
                <a:sym typeface="Roboto"/>
              </a:rPr>
              <a:t>Extract menu items from frames &amp; store in collections</a:t>
            </a:r>
            <a:endParaRPr dirty="0">
              <a:solidFill>
                <a:srgbClr val="FFFFFF"/>
              </a:solidFill>
              <a:latin typeface="Microsoft YaHei" panose="020B0503020204020204" pitchFamily="34" charset="-122"/>
              <a:ea typeface="Microsoft YaHei" panose="020B0503020204020204" pitchFamily="34" charset="-122"/>
              <a:cs typeface="Roboto"/>
              <a:sym typeface="Roboto"/>
            </a:endParaRPr>
          </a:p>
          <a:p>
            <a:pPr marL="457200" lvl="0" indent="-317500" algn="l" rtl="0">
              <a:lnSpc>
                <a:spcPct val="100000"/>
              </a:lnSpc>
              <a:spcBef>
                <a:spcPts val="0"/>
              </a:spcBef>
              <a:spcAft>
                <a:spcPts val="0"/>
              </a:spcAft>
              <a:buClr>
                <a:srgbClr val="FFFFFF"/>
              </a:buClr>
              <a:buSzPts val="1400"/>
              <a:buFont typeface="Roboto"/>
              <a:buChar char="●"/>
            </a:pPr>
            <a:r>
              <a:rPr lang="en" dirty="0">
                <a:solidFill>
                  <a:srgbClr val="FFFFFF"/>
                </a:solidFill>
                <a:latin typeface="Microsoft YaHei" panose="020B0503020204020204" pitchFamily="34" charset="-122"/>
                <a:ea typeface="Microsoft YaHei" panose="020B0503020204020204" pitchFamily="34" charset="-122"/>
                <a:cs typeface="Roboto"/>
                <a:sym typeface="Roboto"/>
              </a:rPr>
              <a:t>Navigating back to home page</a:t>
            </a:r>
            <a:endParaRPr sz="650" dirty="0">
              <a:solidFill>
                <a:srgbClr val="FFFFFF"/>
              </a:solidFill>
              <a:highlight>
                <a:srgbClr val="FFFFFF"/>
              </a:highlight>
              <a:latin typeface="Microsoft YaHei" panose="020B0503020204020204" pitchFamily="34" charset="-122"/>
              <a:ea typeface="Microsoft YaHei" panose="020B0503020204020204" pitchFamily="34" charset="-122"/>
              <a:cs typeface="Roboto"/>
              <a:sym typeface="Roboto"/>
            </a:endParaRPr>
          </a:p>
          <a:p>
            <a:pPr marL="0" lvl="0" indent="0" algn="l" rtl="0">
              <a:lnSpc>
                <a:spcPct val="100000"/>
              </a:lnSpc>
              <a:spcBef>
                <a:spcPts val="1200"/>
              </a:spcBef>
              <a:spcAft>
                <a:spcPts val="0"/>
              </a:spcAft>
              <a:buNone/>
            </a:pPr>
            <a:endParaRPr dirty="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2"/>
          <p:cNvSpPr txBox="1">
            <a:spLocks noGrp="1"/>
          </p:cNvSpPr>
          <p:nvPr>
            <p:ph type="body" idx="4294967295"/>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100"/>
              <a:t>          </a:t>
            </a:r>
            <a:endParaRPr sz="4100"/>
          </a:p>
          <a:p>
            <a:pPr marL="0" lvl="0" indent="0" algn="l" rtl="0">
              <a:spcBef>
                <a:spcPts val="1600"/>
              </a:spcBef>
              <a:spcAft>
                <a:spcPts val="1600"/>
              </a:spcAft>
              <a:buNone/>
            </a:pPr>
            <a:r>
              <a:rPr lang="en" sz="4100"/>
              <a:t>           </a:t>
            </a:r>
            <a:r>
              <a:rPr lang="en" sz="4100">
                <a:solidFill>
                  <a:srgbClr val="FFFFFF"/>
                </a:solidFill>
              </a:rPr>
              <a:t>      </a:t>
            </a:r>
            <a:r>
              <a:rPr lang="en" sz="6100">
                <a:solidFill>
                  <a:srgbClr val="FFFFFF"/>
                </a:solidFill>
              </a:rPr>
              <a:t>Thankyou!</a:t>
            </a:r>
            <a:endParaRPr sz="61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
        <p:cNvGrpSpPr/>
        <p:nvPr/>
      </p:nvGrpSpPr>
      <p:grpSpPr>
        <a:xfrm>
          <a:off x="0" y="0"/>
          <a:ext cx="0" cy="0"/>
          <a:chOff x="0" y="0"/>
          <a:chExt cx="0" cy="0"/>
        </a:xfrm>
      </p:grpSpPr>
      <p:sp>
        <p:nvSpPr>
          <p:cNvPr id="96" name="Google Shape;96;p15"/>
          <p:cNvSpPr txBox="1"/>
          <p:nvPr/>
        </p:nvSpPr>
        <p:spPr>
          <a:xfrm>
            <a:off x="364325" y="1275150"/>
            <a:ext cx="8004600" cy="3686100"/>
          </a:xfrm>
          <a:prstGeom prst="rect">
            <a:avLst/>
          </a:prstGeom>
          <a:noFill/>
          <a:ln>
            <a:noFill/>
          </a:ln>
        </p:spPr>
        <p:txBody>
          <a:bodyPr spcFirstLastPara="1" wrap="square" lIns="91425" tIns="91425" rIns="91425" bIns="91425" anchor="t" anchorCtr="0">
            <a:noAutofit/>
          </a:bodyPr>
          <a:lstStyle/>
          <a:p>
            <a:pPr marL="457200" lvl="0" indent="-311150" algn="l" rtl="0">
              <a:spcBef>
                <a:spcPts val="0"/>
              </a:spcBef>
              <a:spcAft>
                <a:spcPts val="0"/>
              </a:spcAft>
              <a:buSzPts val="1300"/>
              <a:buFont typeface="Roboto"/>
              <a:buAutoNum type="arabicPeriod"/>
            </a:pPr>
            <a:r>
              <a:rPr lang="en" dirty="0">
                <a:latin typeface="Microsoft YaHei Light" panose="020B0502040204020203" pitchFamily="34" charset="-122"/>
                <a:ea typeface="Microsoft YaHei Light" panose="020B0502040204020203" pitchFamily="34" charset="-122"/>
                <a:cs typeface="Roboto"/>
                <a:sym typeface="Roboto"/>
              </a:rPr>
              <a:t>Try to 'Login' with Google, give invalid account details &amp; capture the error message</a:t>
            </a:r>
            <a:endParaRPr dirty="0">
              <a:latin typeface="Microsoft YaHei Light" panose="020B0502040204020203" pitchFamily="34" charset="-122"/>
              <a:ea typeface="Microsoft YaHei Light" panose="020B0502040204020203" pitchFamily="34" charset="-122"/>
              <a:cs typeface="Roboto"/>
              <a:sym typeface="Roboto"/>
            </a:endParaRPr>
          </a:p>
          <a:p>
            <a:pPr marL="457200" lvl="0" indent="0" algn="l" rtl="0">
              <a:spcBef>
                <a:spcPts val="0"/>
              </a:spcBef>
              <a:spcAft>
                <a:spcPts val="0"/>
              </a:spcAft>
              <a:buNone/>
            </a:pPr>
            <a:r>
              <a:rPr lang="en" sz="1300" dirty="0">
                <a:latin typeface="Roboto"/>
                <a:ea typeface="Roboto"/>
                <a:cs typeface="Roboto"/>
                <a:sym typeface="Roboto"/>
              </a:rPr>
              <a:t>(GoogleSignIn.java)</a:t>
            </a:r>
            <a:endParaRPr dirty="0">
              <a:latin typeface="Roboto"/>
              <a:ea typeface="Roboto"/>
              <a:cs typeface="Roboto"/>
              <a:sym typeface="Roboto"/>
            </a:endParaRPr>
          </a:p>
          <a:p>
            <a:pPr marL="914400" lvl="1" indent="-311150" algn="l" rtl="0">
              <a:spcBef>
                <a:spcPts val="0"/>
              </a:spcBef>
              <a:spcAft>
                <a:spcPts val="0"/>
              </a:spcAft>
              <a:buSzPts val="1300"/>
              <a:buFont typeface="Roboto"/>
              <a:buAutoNum type="arabicPeriod"/>
            </a:pPr>
            <a:r>
              <a:rPr lang="en" sz="1300" dirty="0">
                <a:latin typeface="Microsoft YaHei Light" panose="020B0502040204020203" pitchFamily="34" charset="-122"/>
                <a:ea typeface="Microsoft YaHei Light" panose="020B0502040204020203" pitchFamily="34" charset="-122"/>
                <a:cs typeface="Roboto"/>
                <a:sym typeface="Roboto"/>
              </a:rPr>
              <a:t>Go to </a:t>
            </a:r>
            <a:r>
              <a:rPr lang="en" sz="1300" u="sng" dirty="0">
                <a:solidFill>
                  <a:schemeClr val="hlink"/>
                </a:solidFill>
                <a:latin typeface="Microsoft YaHei Light" panose="020B0502040204020203" pitchFamily="34" charset="-122"/>
                <a:ea typeface="Microsoft YaHei Light" panose="020B0502040204020203" pitchFamily="34" charset="-122"/>
                <a:cs typeface="Roboto"/>
                <a:sym typeface="Roboto"/>
                <a:hlinkClick r:id="rId3"/>
              </a:rPr>
              <a:t>www.google.com</a:t>
            </a:r>
            <a:endParaRPr sz="1300" dirty="0">
              <a:latin typeface="Microsoft YaHei Light" panose="020B0502040204020203" pitchFamily="34" charset="-122"/>
              <a:ea typeface="Microsoft YaHei Light" panose="020B0502040204020203" pitchFamily="34" charset="-122"/>
              <a:cs typeface="Roboto"/>
              <a:sym typeface="Roboto"/>
            </a:endParaRPr>
          </a:p>
          <a:p>
            <a:pPr marL="914400" lvl="1" indent="-311150" algn="l" rtl="0">
              <a:spcBef>
                <a:spcPts val="0"/>
              </a:spcBef>
              <a:spcAft>
                <a:spcPts val="0"/>
              </a:spcAft>
              <a:buSzPts val="1300"/>
              <a:buFont typeface="Roboto"/>
              <a:buAutoNum type="arabicPeriod"/>
            </a:pPr>
            <a:r>
              <a:rPr lang="en" sz="1300" dirty="0">
                <a:latin typeface="Microsoft YaHei Light" panose="020B0502040204020203" pitchFamily="34" charset="-122"/>
                <a:ea typeface="Microsoft YaHei Light" panose="020B0502040204020203" pitchFamily="34" charset="-122"/>
                <a:cs typeface="Roboto"/>
                <a:sym typeface="Roboto"/>
              </a:rPr>
              <a:t>Click on Sign in button</a:t>
            </a:r>
            <a:endParaRPr sz="1300" dirty="0">
              <a:latin typeface="Microsoft YaHei Light" panose="020B0502040204020203" pitchFamily="34" charset="-122"/>
              <a:ea typeface="Microsoft YaHei Light" panose="020B0502040204020203" pitchFamily="34" charset="-122"/>
              <a:cs typeface="Roboto"/>
              <a:sym typeface="Roboto"/>
            </a:endParaRPr>
          </a:p>
          <a:p>
            <a:pPr marL="914400" lvl="1" indent="-311150" algn="l" rtl="0">
              <a:spcBef>
                <a:spcPts val="0"/>
              </a:spcBef>
              <a:spcAft>
                <a:spcPts val="0"/>
              </a:spcAft>
              <a:buSzPts val="1300"/>
              <a:buFont typeface="Roboto"/>
              <a:buAutoNum type="arabicPeriod"/>
            </a:pPr>
            <a:r>
              <a:rPr lang="en" sz="1300" dirty="0">
                <a:latin typeface="Microsoft YaHei Light" panose="020B0502040204020203" pitchFamily="34" charset="-122"/>
                <a:ea typeface="Microsoft YaHei Light" panose="020B0502040204020203" pitchFamily="34" charset="-122"/>
                <a:cs typeface="Roboto"/>
                <a:sym typeface="Roboto"/>
              </a:rPr>
              <a:t>Enter an Invalid email Id</a:t>
            </a:r>
            <a:endParaRPr sz="1300" dirty="0">
              <a:latin typeface="Microsoft YaHei Light" panose="020B0502040204020203" pitchFamily="34" charset="-122"/>
              <a:ea typeface="Microsoft YaHei Light" panose="020B0502040204020203" pitchFamily="34" charset="-122"/>
              <a:cs typeface="Roboto"/>
              <a:sym typeface="Roboto"/>
            </a:endParaRPr>
          </a:p>
          <a:p>
            <a:pPr marL="914400" lvl="1" indent="-311150" algn="l" rtl="0">
              <a:spcBef>
                <a:spcPts val="0"/>
              </a:spcBef>
              <a:spcAft>
                <a:spcPts val="0"/>
              </a:spcAft>
              <a:buSzPts val="1300"/>
              <a:buFont typeface="Roboto"/>
              <a:buAutoNum type="arabicPeriod"/>
            </a:pPr>
            <a:r>
              <a:rPr lang="en" sz="1300" dirty="0">
                <a:latin typeface="Microsoft YaHei Light" panose="020B0502040204020203" pitchFamily="34" charset="-122"/>
                <a:ea typeface="Microsoft YaHei Light" panose="020B0502040204020203" pitchFamily="34" charset="-122"/>
                <a:cs typeface="Roboto"/>
                <a:sym typeface="Roboto"/>
              </a:rPr>
              <a:t>Click on Next</a:t>
            </a:r>
            <a:endParaRPr sz="1300" dirty="0">
              <a:latin typeface="Microsoft YaHei Light" panose="020B0502040204020203" pitchFamily="34" charset="-122"/>
              <a:ea typeface="Microsoft YaHei Light" panose="020B0502040204020203" pitchFamily="34" charset="-122"/>
              <a:cs typeface="Roboto"/>
              <a:sym typeface="Roboto"/>
            </a:endParaRPr>
          </a:p>
          <a:p>
            <a:pPr marL="914400" lvl="1" indent="-311150" algn="l" rtl="0">
              <a:spcBef>
                <a:spcPts val="0"/>
              </a:spcBef>
              <a:spcAft>
                <a:spcPts val="0"/>
              </a:spcAft>
              <a:buSzPts val="1300"/>
              <a:buFont typeface="Roboto"/>
              <a:buAutoNum type="arabicPeriod"/>
            </a:pPr>
            <a:r>
              <a:rPr lang="en" sz="1300" dirty="0">
                <a:latin typeface="Microsoft YaHei Light" panose="020B0502040204020203" pitchFamily="34" charset="-122"/>
                <a:ea typeface="Microsoft YaHei Light" panose="020B0502040204020203" pitchFamily="34" charset="-122"/>
                <a:cs typeface="Roboto"/>
                <a:sym typeface="Roboto"/>
              </a:rPr>
              <a:t>Get the error message and print it</a:t>
            </a:r>
            <a:endParaRPr sz="1300" dirty="0">
              <a:latin typeface="Microsoft YaHei Light" panose="020B0502040204020203" pitchFamily="34" charset="-122"/>
              <a:ea typeface="Microsoft YaHei Light" panose="020B0502040204020203" pitchFamily="34" charset="-122"/>
              <a:cs typeface="Roboto"/>
              <a:sym typeface="Roboto"/>
            </a:endParaRPr>
          </a:p>
          <a:p>
            <a:pPr marL="914400" lvl="0" indent="0" algn="l" rtl="0">
              <a:spcBef>
                <a:spcPts val="0"/>
              </a:spcBef>
              <a:spcAft>
                <a:spcPts val="0"/>
              </a:spcAft>
              <a:buNone/>
            </a:pPr>
            <a:endParaRPr sz="1300" dirty="0">
              <a:latin typeface="Roboto"/>
              <a:ea typeface="Roboto"/>
              <a:cs typeface="Roboto"/>
              <a:sym typeface="Roboto"/>
            </a:endParaRPr>
          </a:p>
          <a:p>
            <a:pPr marL="146050" lvl="0" algn="l" rtl="0">
              <a:spcBef>
                <a:spcPts val="0"/>
              </a:spcBef>
              <a:spcAft>
                <a:spcPts val="0"/>
              </a:spcAft>
              <a:buSzPts val="1300"/>
            </a:pPr>
            <a:r>
              <a:rPr lang="en" dirty="0">
                <a:latin typeface="Roboto"/>
                <a:ea typeface="Roboto"/>
                <a:cs typeface="Roboto"/>
                <a:sym typeface="Roboto"/>
              </a:rPr>
              <a:t>2.   </a:t>
            </a:r>
            <a:r>
              <a:rPr lang="en" dirty="0">
                <a:latin typeface="Microsoft YaHei Light" panose="020B0502040204020203" pitchFamily="34" charset="-122"/>
                <a:ea typeface="Microsoft YaHei Light" panose="020B0502040204020203" pitchFamily="34" charset="-122"/>
                <a:sym typeface="Roboto"/>
              </a:rPr>
              <a:t>For Used cars in Chennai, extract all the popular models in a List; Display the same </a:t>
            </a:r>
          </a:p>
          <a:p>
            <a:pPr marL="146050" lvl="0" algn="l" rtl="0">
              <a:spcBef>
                <a:spcPts val="0"/>
              </a:spcBef>
              <a:spcAft>
                <a:spcPts val="0"/>
              </a:spcAft>
              <a:buSzPts val="1300"/>
            </a:pPr>
            <a:r>
              <a:rPr lang="en" dirty="0">
                <a:latin typeface="Roboto"/>
                <a:ea typeface="Roboto"/>
                <a:cs typeface="Roboto"/>
                <a:sym typeface="Roboto"/>
              </a:rPr>
              <a:t>      </a:t>
            </a:r>
            <a:r>
              <a:rPr lang="en" sz="1300" dirty="0">
                <a:latin typeface="Roboto"/>
                <a:ea typeface="Roboto"/>
                <a:cs typeface="Roboto"/>
                <a:sym typeface="Roboto"/>
              </a:rPr>
              <a:t>(PopularUsedCars.java)</a:t>
            </a:r>
            <a:endParaRPr dirty="0">
              <a:latin typeface="Roboto"/>
              <a:ea typeface="Roboto"/>
              <a:cs typeface="Roboto"/>
              <a:sym typeface="Roboto"/>
            </a:endParaRPr>
          </a:p>
          <a:p>
            <a:pPr marL="914400" lvl="1" indent="-311150">
              <a:buSzPts val="1300"/>
              <a:buFont typeface="Roboto"/>
              <a:buAutoNum type="arabicPeriod"/>
            </a:pPr>
            <a:r>
              <a:rPr lang="en" sz="1300" dirty="0">
                <a:latin typeface="Microsoft YaHei Light" panose="020B0502040204020203" pitchFamily="34" charset="-122"/>
                <a:ea typeface="Microsoft YaHei Light" panose="020B0502040204020203" pitchFamily="34" charset="-122"/>
                <a:sym typeface="Roboto"/>
              </a:rPr>
              <a:t>Navigate to </a:t>
            </a:r>
            <a:r>
              <a:rPr lang="en" sz="1300" u="sng" dirty="0">
                <a:solidFill>
                  <a:schemeClr val="hlink"/>
                </a:solidFill>
                <a:latin typeface="Microsoft YaHei Light" panose="020B0502040204020203" pitchFamily="34" charset="-122"/>
                <a:ea typeface="Microsoft YaHei Light" panose="020B0502040204020203" pitchFamily="34" charset="-122"/>
                <a:sym typeface="Roboto"/>
                <a:hlinkClick r:id="rId4">
                  <a:extLst>
                    <a:ext uri="{A12FA001-AC4F-418D-AE19-62706E023703}">
                      <ahyp:hlinkClr xmlns:ahyp="http://schemas.microsoft.com/office/drawing/2018/hyperlinkcolor" val="tx"/>
                    </a:ext>
                  </a:extLst>
                </a:hlinkClick>
              </a:rPr>
              <a:t>www.zigwheels.com</a:t>
            </a:r>
            <a:endParaRPr sz="1300" u="sng" dirty="0">
              <a:solidFill>
                <a:schemeClr val="hlink"/>
              </a:solidFill>
              <a:latin typeface="Microsoft YaHei Light" panose="020B0502040204020203" pitchFamily="34" charset="-122"/>
              <a:ea typeface="Microsoft YaHei Light" panose="020B0502040204020203" pitchFamily="34" charset="-122"/>
              <a:sym typeface="Roboto"/>
            </a:endParaRPr>
          </a:p>
          <a:p>
            <a:pPr marL="914400" lvl="1" indent="-311150">
              <a:buSzPts val="1300"/>
              <a:buFont typeface="Roboto"/>
              <a:buAutoNum type="arabicPeriod"/>
            </a:pPr>
            <a:r>
              <a:rPr lang="en" sz="1300" dirty="0">
                <a:latin typeface="Microsoft YaHei Light" panose="020B0502040204020203" pitchFamily="34" charset="-122"/>
                <a:ea typeface="Microsoft YaHei Light" panose="020B0502040204020203" pitchFamily="34" charset="-122"/>
                <a:sym typeface="Roboto"/>
              </a:rPr>
              <a:t>Hover on Used Cars &amp; click on Find Used Cars</a:t>
            </a:r>
            <a:endParaRPr sz="1300" dirty="0">
              <a:latin typeface="Microsoft YaHei Light" panose="020B0502040204020203" pitchFamily="34" charset="-122"/>
              <a:ea typeface="Microsoft YaHei Light" panose="020B0502040204020203" pitchFamily="34" charset="-122"/>
              <a:sym typeface="Roboto"/>
            </a:endParaRPr>
          </a:p>
          <a:p>
            <a:pPr marL="914400" lvl="1" indent="-311150">
              <a:buSzPts val="1300"/>
              <a:buFont typeface="Roboto"/>
              <a:buAutoNum type="arabicPeriod"/>
            </a:pPr>
            <a:r>
              <a:rPr lang="en" sz="1300" dirty="0">
                <a:latin typeface="Microsoft YaHei Light" panose="020B0502040204020203" pitchFamily="34" charset="-122"/>
                <a:ea typeface="Microsoft YaHei Light" panose="020B0502040204020203" pitchFamily="34" charset="-122"/>
                <a:sym typeface="Roboto"/>
              </a:rPr>
              <a:t>Select Location</a:t>
            </a:r>
            <a:endParaRPr sz="1300" dirty="0">
              <a:latin typeface="Microsoft YaHei Light" panose="020B0502040204020203" pitchFamily="34" charset="-122"/>
              <a:ea typeface="Microsoft YaHei Light" panose="020B0502040204020203" pitchFamily="34" charset="-122"/>
              <a:sym typeface="Roboto"/>
            </a:endParaRPr>
          </a:p>
          <a:p>
            <a:pPr marL="914400" lvl="1" indent="-311150">
              <a:buSzPts val="1300"/>
              <a:buFont typeface="Roboto"/>
              <a:buAutoNum type="arabicPeriod"/>
            </a:pPr>
            <a:r>
              <a:rPr lang="en" sz="1300" dirty="0">
                <a:latin typeface="Microsoft YaHei Light" panose="020B0502040204020203" pitchFamily="34" charset="-122"/>
                <a:ea typeface="Microsoft YaHei Light" panose="020B0502040204020203" pitchFamily="34" charset="-122"/>
                <a:sym typeface="Roboto"/>
              </a:rPr>
              <a:t>Print List of Popular Models</a:t>
            </a:r>
            <a:endParaRPr sz="1300" dirty="0">
              <a:latin typeface="Microsoft YaHei Light" panose="020B0502040204020203" pitchFamily="34" charset="-122"/>
              <a:ea typeface="Microsoft YaHei Light" panose="020B0502040204020203" pitchFamily="34" charset="-122"/>
              <a:sym typeface="Roboto"/>
            </a:endParaRPr>
          </a:p>
          <a:p>
            <a:pPr marL="457200" lvl="0" indent="0" algn="l" rtl="0">
              <a:spcBef>
                <a:spcPts val="0"/>
              </a:spcBef>
              <a:spcAft>
                <a:spcPts val="0"/>
              </a:spcAft>
              <a:buNone/>
            </a:pPr>
            <a:endParaRPr dirty="0">
              <a:latin typeface="Roboto"/>
              <a:ea typeface="Roboto"/>
              <a:cs typeface="Roboto"/>
              <a:sym typeface="Roboto"/>
            </a:endParaRPr>
          </a:p>
          <a:p>
            <a:pPr marL="0" lvl="0" indent="0" algn="l" rtl="0">
              <a:spcBef>
                <a:spcPts val="0"/>
              </a:spcBef>
              <a:spcAft>
                <a:spcPts val="0"/>
              </a:spcAft>
              <a:buNone/>
            </a:pPr>
            <a:endParaRPr dirty="0">
              <a:latin typeface="Roboto"/>
              <a:ea typeface="Roboto"/>
              <a:cs typeface="Roboto"/>
              <a:sym typeface="Roboto"/>
            </a:endParaRPr>
          </a:p>
          <a:p>
            <a:pPr marL="0" lvl="0" indent="0" algn="l" rtl="0">
              <a:spcBef>
                <a:spcPts val="0"/>
              </a:spcBef>
              <a:spcAft>
                <a:spcPts val="0"/>
              </a:spcAft>
              <a:buNone/>
            </a:pPr>
            <a:endParaRPr dirty="0">
              <a:latin typeface="Roboto"/>
              <a:ea typeface="Roboto"/>
              <a:cs typeface="Roboto"/>
              <a:sym typeface="Roboto"/>
            </a:endParaRPr>
          </a:p>
          <a:p>
            <a:pPr marL="0" lvl="0" indent="0" algn="l" rtl="0">
              <a:spcBef>
                <a:spcPts val="0"/>
              </a:spcBef>
              <a:spcAft>
                <a:spcPts val="0"/>
              </a:spcAft>
              <a:buNone/>
            </a:pPr>
            <a:endParaRPr dirty="0">
              <a:latin typeface="Roboto"/>
              <a:ea typeface="Roboto"/>
              <a:cs typeface="Roboto"/>
              <a:sym typeface="Roboto"/>
            </a:endParaRPr>
          </a:p>
          <a:p>
            <a:pPr marL="0" lvl="0" indent="0" algn="l" rtl="0">
              <a:spcBef>
                <a:spcPts val="0"/>
              </a:spcBef>
              <a:spcAft>
                <a:spcPts val="0"/>
              </a:spcAft>
              <a:buNone/>
            </a:pPr>
            <a:endParaRPr dirty="0">
              <a:latin typeface="Roboto"/>
              <a:ea typeface="Roboto"/>
              <a:cs typeface="Roboto"/>
              <a:sym typeface="Roboto"/>
            </a:endParaRPr>
          </a:p>
        </p:txBody>
      </p:sp>
      <p:sp>
        <p:nvSpPr>
          <p:cNvPr id="97" name="Google Shape;97;p15"/>
          <p:cNvSpPr txBox="1"/>
          <p:nvPr/>
        </p:nvSpPr>
        <p:spPr>
          <a:xfrm>
            <a:off x="407200" y="214325"/>
            <a:ext cx="7415100" cy="8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u="sng">
                <a:solidFill>
                  <a:schemeClr val="dk1"/>
                </a:solidFill>
                <a:latin typeface="Roboto"/>
                <a:ea typeface="Roboto"/>
                <a:cs typeface="Roboto"/>
                <a:sym typeface="Roboto"/>
              </a:rPr>
              <a:t>Automation Steps:</a:t>
            </a:r>
            <a:endParaRPr sz="2400" b="1">
              <a:latin typeface="Merriweather Sans"/>
              <a:ea typeface="Merriweather Sans"/>
              <a:cs typeface="Merriweather Sans"/>
              <a:sym typeface="Merriweather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1"/>
        <p:cNvGrpSpPr/>
        <p:nvPr/>
      </p:nvGrpSpPr>
      <p:grpSpPr>
        <a:xfrm>
          <a:off x="0" y="0"/>
          <a:ext cx="0" cy="0"/>
          <a:chOff x="0" y="0"/>
          <a:chExt cx="0" cy="0"/>
        </a:xfrm>
      </p:grpSpPr>
      <p:sp>
        <p:nvSpPr>
          <p:cNvPr id="102" name="Google Shape;102;p16"/>
          <p:cNvSpPr txBox="1"/>
          <p:nvPr/>
        </p:nvSpPr>
        <p:spPr>
          <a:xfrm>
            <a:off x="364325" y="1275150"/>
            <a:ext cx="8004600" cy="3686100"/>
          </a:xfrm>
          <a:prstGeom prst="rect">
            <a:avLst/>
          </a:prstGeom>
          <a:noFill/>
          <a:ln>
            <a:noFill/>
          </a:ln>
        </p:spPr>
        <p:txBody>
          <a:bodyPr spcFirstLastPara="1" wrap="square" lIns="91425" tIns="91425" rIns="91425" bIns="91425" anchor="t" anchorCtr="0">
            <a:noAutofit/>
          </a:bodyPr>
          <a:lstStyle/>
          <a:p>
            <a:pPr marL="342900" lvl="0" indent="-342900" algn="l" rtl="0">
              <a:spcBef>
                <a:spcPts val="0"/>
              </a:spcBef>
              <a:spcAft>
                <a:spcPts val="0"/>
              </a:spcAft>
              <a:buAutoNum type="arabicPeriod" startAt="3"/>
            </a:pPr>
            <a:r>
              <a:rPr lang="en" dirty="0">
                <a:latin typeface="Microsoft YaHei Light" panose="020B0502040204020203" pitchFamily="34" charset="-122"/>
                <a:ea typeface="Microsoft YaHei Light" panose="020B0502040204020203" pitchFamily="34" charset="-122"/>
                <a:sym typeface="Roboto"/>
              </a:rPr>
              <a:t>Display "Upcoming" bikes details like bike name, price and expected launch date in India,</a:t>
            </a:r>
          </a:p>
          <a:p>
            <a:pPr lvl="0" algn="l" rtl="0">
              <a:spcBef>
                <a:spcPts val="0"/>
              </a:spcBef>
              <a:spcAft>
                <a:spcPts val="0"/>
              </a:spcAft>
            </a:pPr>
            <a:r>
              <a:rPr lang="en" dirty="0">
                <a:latin typeface="Microsoft YaHei Light" panose="020B0502040204020203" pitchFamily="34" charset="-122"/>
                <a:ea typeface="Microsoft YaHei Light" panose="020B0502040204020203" pitchFamily="34" charset="-122"/>
                <a:sym typeface="Roboto"/>
              </a:rPr>
              <a:t>       for manufacturer 'Honda' &amp; Bike price should be less than 4 Lacs.</a:t>
            </a:r>
          </a:p>
          <a:p>
            <a:pPr lvl="0" algn="l" rtl="0">
              <a:spcBef>
                <a:spcPts val="0"/>
              </a:spcBef>
              <a:spcAft>
                <a:spcPts val="0"/>
              </a:spcAft>
            </a:pPr>
            <a:r>
              <a:rPr lang="en" sz="1300" dirty="0">
                <a:latin typeface="Microsoft YaHei Light" panose="020B0502040204020203" pitchFamily="34" charset="-122"/>
                <a:ea typeface="Microsoft YaHei Light" panose="020B0502040204020203" pitchFamily="34" charset="-122"/>
                <a:cs typeface="Roboto"/>
                <a:sym typeface="Roboto"/>
              </a:rPr>
              <a:t>       </a:t>
            </a:r>
            <a:r>
              <a:rPr lang="en" sz="1300" dirty="0">
                <a:latin typeface="Roboto"/>
                <a:ea typeface="Roboto"/>
                <a:cs typeface="Roboto"/>
                <a:sym typeface="Roboto"/>
              </a:rPr>
              <a:t>(UpcomingBikes.java)</a:t>
            </a:r>
            <a:endParaRPr sz="1300" dirty="0">
              <a:latin typeface="Roboto"/>
              <a:ea typeface="Roboto"/>
              <a:cs typeface="Roboto"/>
              <a:sym typeface="Roboto"/>
            </a:endParaRPr>
          </a:p>
          <a:p>
            <a:pPr marL="0" lvl="0" indent="457200" algn="l" rtl="0">
              <a:spcBef>
                <a:spcPts val="0"/>
              </a:spcBef>
              <a:spcAft>
                <a:spcPts val="0"/>
              </a:spcAft>
              <a:buNone/>
            </a:pPr>
            <a:r>
              <a:rPr lang="en" sz="1300" dirty="0">
                <a:latin typeface="Microsoft YaHei Light" panose="020B0502040204020203" pitchFamily="34" charset="-122"/>
                <a:ea typeface="Microsoft YaHei Light" panose="020B0502040204020203" pitchFamily="34" charset="-122"/>
                <a:cs typeface="Roboto"/>
                <a:sym typeface="Roboto"/>
              </a:rPr>
              <a:t>1.    Hover on New Bikes &amp; click on Upcoming Bikes</a:t>
            </a:r>
            <a:endParaRPr sz="1300" dirty="0">
              <a:latin typeface="Microsoft YaHei Light" panose="020B0502040204020203" pitchFamily="34" charset="-122"/>
              <a:ea typeface="Microsoft YaHei Light" panose="020B0502040204020203" pitchFamily="34" charset="-122"/>
              <a:cs typeface="Roboto"/>
              <a:sym typeface="Roboto"/>
            </a:endParaRPr>
          </a:p>
          <a:p>
            <a:pPr marL="0" lvl="0" indent="457200" algn="l" rtl="0">
              <a:spcBef>
                <a:spcPts val="0"/>
              </a:spcBef>
              <a:spcAft>
                <a:spcPts val="0"/>
              </a:spcAft>
              <a:buNone/>
            </a:pPr>
            <a:r>
              <a:rPr lang="en" sz="1300" dirty="0">
                <a:latin typeface="Microsoft YaHei Light" panose="020B0502040204020203" pitchFamily="34" charset="-122"/>
                <a:ea typeface="Microsoft YaHei Light" panose="020B0502040204020203" pitchFamily="34" charset="-122"/>
                <a:cs typeface="Roboto"/>
                <a:sym typeface="Roboto"/>
              </a:rPr>
              <a:t>2.    Select Honda Models</a:t>
            </a:r>
            <a:endParaRPr sz="1300" dirty="0">
              <a:latin typeface="Microsoft YaHei Light" panose="020B0502040204020203" pitchFamily="34" charset="-122"/>
              <a:ea typeface="Microsoft YaHei Light" panose="020B0502040204020203" pitchFamily="34" charset="-122"/>
              <a:cs typeface="Roboto"/>
              <a:sym typeface="Roboto"/>
            </a:endParaRPr>
          </a:p>
          <a:p>
            <a:pPr marL="0" lvl="0" indent="457200" algn="l" rtl="0">
              <a:spcBef>
                <a:spcPts val="0"/>
              </a:spcBef>
              <a:spcAft>
                <a:spcPts val="0"/>
              </a:spcAft>
              <a:buNone/>
            </a:pPr>
            <a:r>
              <a:rPr lang="en" sz="1300" dirty="0">
                <a:latin typeface="Microsoft YaHei Light" panose="020B0502040204020203" pitchFamily="34" charset="-122"/>
                <a:ea typeface="Microsoft YaHei Light" panose="020B0502040204020203" pitchFamily="34" charset="-122"/>
                <a:cs typeface="Roboto"/>
                <a:sym typeface="Roboto"/>
              </a:rPr>
              <a:t>3.    Print Details of upcoming Honda Bikes under 4 lacs</a:t>
            </a:r>
            <a:endParaRPr sz="1300" dirty="0">
              <a:latin typeface="Microsoft YaHei Light" panose="020B0502040204020203" pitchFamily="34" charset="-122"/>
              <a:ea typeface="Microsoft YaHei Light" panose="020B0502040204020203" pitchFamily="34" charset="-122"/>
              <a:cs typeface="Roboto"/>
              <a:sym typeface="Roboto"/>
            </a:endParaRPr>
          </a:p>
          <a:p>
            <a:pPr marL="0" lvl="0" indent="457200" algn="l" rtl="0">
              <a:spcBef>
                <a:spcPts val="0"/>
              </a:spcBef>
              <a:spcAft>
                <a:spcPts val="0"/>
              </a:spcAft>
              <a:buNone/>
            </a:pPr>
            <a:endParaRPr sz="1300" dirty="0">
              <a:latin typeface="Roboto"/>
              <a:ea typeface="Roboto"/>
              <a:cs typeface="Roboto"/>
              <a:sym typeface="Roboto"/>
            </a:endParaRPr>
          </a:p>
          <a:p>
            <a:pPr marL="0" lvl="0" indent="457200" algn="l" rtl="0">
              <a:spcBef>
                <a:spcPts val="0"/>
              </a:spcBef>
              <a:spcAft>
                <a:spcPts val="0"/>
              </a:spcAft>
              <a:buNone/>
            </a:pPr>
            <a:endParaRPr sz="1300" dirty="0">
              <a:latin typeface="Roboto"/>
              <a:ea typeface="Roboto"/>
              <a:cs typeface="Roboto"/>
              <a:sym typeface="Roboto"/>
            </a:endParaRPr>
          </a:p>
          <a:p>
            <a:pPr marL="0" lvl="0" indent="0" algn="l" rtl="0">
              <a:spcBef>
                <a:spcPts val="0"/>
              </a:spcBef>
              <a:spcAft>
                <a:spcPts val="0"/>
              </a:spcAft>
              <a:buNone/>
            </a:pPr>
            <a:endParaRPr dirty="0">
              <a:latin typeface="Roboto"/>
              <a:ea typeface="Roboto"/>
              <a:cs typeface="Roboto"/>
              <a:sym typeface="Roboto"/>
            </a:endParaRPr>
          </a:p>
          <a:p>
            <a:pPr marL="457200" lvl="0" indent="0" algn="l" rtl="0">
              <a:spcBef>
                <a:spcPts val="0"/>
              </a:spcBef>
              <a:spcAft>
                <a:spcPts val="0"/>
              </a:spcAft>
              <a:buNone/>
            </a:pPr>
            <a:endParaRPr dirty="0">
              <a:latin typeface="Roboto"/>
              <a:ea typeface="Roboto"/>
              <a:cs typeface="Roboto"/>
              <a:sym typeface="Roboto"/>
            </a:endParaRPr>
          </a:p>
          <a:p>
            <a:pPr marL="0" lvl="0" indent="0" algn="l" rtl="0">
              <a:spcBef>
                <a:spcPts val="0"/>
              </a:spcBef>
              <a:spcAft>
                <a:spcPts val="0"/>
              </a:spcAft>
              <a:buNone/>
            </a:pPr>
            <a:endParaRPr dirty="0">
              <a:latin typeface="Roboto"/>
              <a:ea typeface="Roboto"/>
              <a:cs typeface="Roboto"/>
              <a:sym typeface="Roboto"/>
            </a:endParaRPr>
          </a:p>
          <a:p>
            <a:pPr marL="0" lvl="0" indent="0" algn="l" rtl="0">
              <a:spcBef>
                <a:spcPts val="0"/>
              </a:spcBef>
              <a:spcAft>
                <a:spcPts val="0"/>
              </a:spcAft>
              <a:buNone/>
            </a:pPr>
            <a:endParaRPr dirty="0">
              <a:latin typeface="Roboto"/>
              <a:ea typeface="Roboto"/>
              <a:cs typeface="Roboto"/>
              <a:sym typeface="Roboto"/>
            </a:endParaRPr>
          </a:p>
          <a:p>
            <a:pPr marL="0" lvl="0" indent="0" algn="l" rtl="0">
              <a:spcBef>
                <a:spcPts val="0"/>
              </a:spcBef>
              <a:spcAft>
                <a:spcPts val="0"/>
              </a:spcAft>
              <a:buNone/>
            </a:pPr>
            <a:endParaRPr dirty="0">
              <a:latin typeface="Roboto"/>
              <a:ea typeface="Roboto"/>
              <a:cs typeface="Roboto"/>
              <a:sym typeface="Roboto"/>
            </a:endParaRPr>
          </a:p>
          <a:p>
            <a:pPr marL="0" lvl="0" indent="0" algn="l" rtl="0">
              <a:spcBef>
                <a:spcPts val="0"/>
              </a:spcBef>
              <a:spcAft>
                <a:spcPts val="0"/>
              </a:spcAft>
              <a:buNone/>
            </a:pPr>
            <a:endParaRPr dirty="0">
              <a:latin typeface="Roboto"/>
              <a:ea typeface="Roboto"/>
              <a:cs typeface="Roboto"/>
              <a:sym typeface="Roboto"/>
            </a:endParaRPr>
          </a:p>
        </p:txBody>
      </p:sp>
      <p:sp>
        <p:nvSpPr>
          <p:cNvPr id="103" name="Google Shape;103;p16"/>
          <p:cNvSpPr txBox="1"/>
          <p:nvPr/>
        </p:nvSpPr>
        <p:spPr>
          <a:xfrm>
            <a:off x="407200" y="214325"/>
            <a:ext cx="7415100" cy="8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u="sng">
                <a:solidFill>
                  <a:schemeClr val="dk1"/>
                </a:solidFill>
                <a:latin typeface="Roboto"/>
                <a:ea typeface="Roboto"/>
                <a:cs typeface="Roboto"/>
                <a:sym typeface="Roboto"/>
              </a:rPr>
              <a:t>Automation Steps:</a:t>
            </a:r>
            <a:endParaRPr sz="2400" b="1">
              <a:latin typeface="Merriweather Sans"/>
              <a:ea typeface="Merriweather Sans"/>
              <a:cs typeface="Merriweather Sans"/>
              <a:sym typeface="Merriweather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u="sng"/>
              <a:t> Google Sign In</a:t>
            </a:r>
            <a:endParaRPr i="1" u="sng"/>
          </a:p>
        </p:txBody>
      </p:sp>
      <p:pic>
        <p:nvPicPr>
          <p:cNvPr id="109" name="Google Shape;109;p17"/>
          <p:cNvPicPr preferRelativeResize="0"/>
          <p:nvPr/>
        </p:nvPicPr>
        <p:blipFill rotWithShape="1">
          <a:blip r:embed="rId3">
            <a:alphaModFix/>
          </a:blip>
          <a:srcRect l="17573" t="12281" b="15640"/>
          <a:stretch/>
        </p:blipFill>
        <p:spPr>
          <a:xfrm>
            <a:off x="311700" y="1639500"/>
            <a:ext cx="4161250" cy="2046676"/>
          </a:xfrm>
          <a:prstGeom prst="rect">
            <a:avLst/>
          </a:prstGeom>
          <a:noFill/>
          <a:ln>
            <a:noFill/>
          </a:ln>
        </p:spPr>
      </p:pic>
      <p:pic>
        <p:nvPicPr>
          <p:cNvPr id="110" name="Google Shape;110;p17"/>
          <p:cNvPicPr preferRelativeResize="0"/>
          <p:nvPr/>
        </p:nvPicPr>
        <p:blipFill rotWithShape="1">
          <a:blip r:embed="rId4">
            <a:alphaModFix/>
          </a:blip>
          <a:srcRect l="29539" t="19106" r="28983" b="8466"/>
          <a:stretch/>
        </p:blipFill>
        <p:spPr>
          <a:xfrm>
            <a:off x="4854176" y="857075"/>
            <a:ext cx="2979677" cy="29267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u="sng"/>
              <a:t>Popular Used Cars</a:t>
            </a:r>
            <a:endParaRPr i="1" u="sng"/>
          </a:p>
        </p:txBody>
      </p:sp>
      <p:pic>
        <p:nvPicPr>
          <p:cNvPr id="116" name="Google Shape;116;p18"/>
          <p:cNvPicPr preferRelativeResize="0"/>
          <p:nvPr/>
        </p:nvPicPr>
        <p:blipFill rotWithShape="1">
          <a:blip r:embed="rId3">
            <a:alphaModFix/>
          </a:blip>
          <a:srcRect l="7132" t="12287" b="7086"/>
          <a:stretch/>
        </p:blipFill>
        <p:spPr>
          <a:xfrm>
            <a:off x="311700" y="1044763"/>
            <a:ext cx="5286427" cy="3053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Google Shape;121;p19"/>
          <p:cNvPicPr preferRelativeResize="0"/>
          <p:nvPr/>
        </p:nvPicPr>
        <p:blipFill rotWithShape="1">
          <a:blip r:embed="rId3">
            <a:alphaModFix/>
          </a:blip>
          <a:srcRect l="7587" t="12710" r="8576" b="9788"/>
          <a:stretch/>
        </p:blipFill>
        <p:spPr>
          <a:xfrm>
            <a:off x="278600" y="289350"/>
            <a:ext cx="4500576" cy="2176751"/>
          </a:xfrm>
          <a:prstGeom prst="rect">
            <a:avLst/>
          </a:prstGeom>
          <a:noFill/>
          <a:ln>
            <a:noFill/>
          </a:ln>
        </p:spPr>
      </p:pic>
      <p:pic>
        <p:nvPicPr>
          <p:cNvPr id="122" name="Google Shape;122;p19"/>
          <p:cNvPicPr preferRelativeResize="0"/>
          <p:nvPr/>
        </p:nvPicPr>
        <p:blipFill rotWithShape="1">
          <a:blip r:embed="rId4">
            <a:alphaModFix/>
          </a:blip>
          <a:srcRect l="7715" t="11737" r="8693" b="11244"/>
          <a:stretch/>
        </p:blipFill>
        <p:spPr>
          <a:xfrm>
            <a:off x="278600" y="2466100"/>
            <a:ext cx="4607726" cy="23880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u="sng"/>
              <a:t>Upcoming Bikes</a:t>
            </a:r>
            <a:endParaRPr/>
          </a:p>
        </p:txBody>
      </p:sp>
      <p:pic>
        <p:nvPicPr>
          <p:cNvPr id="128" name="Google Shape;128;p20"/>
          <p:cNvPicPr preferRelativeResize="0"/>
          <p:nvPr/>
        </p:nvPicPr>
        <p:blipFill rotWithShape="1">
          <a:blip r:embed="rId3">
            <a:alphaModFix/>
          </a:blip>
          <a:srcRect l="8803" t="12848" r="8538" b="5265"/>
          <a:stretch/>
        </p:blipFill>
        <p:spPr>
          <a:xfrm>
            <a:off x="311700" y="1135875"/>
            <a:ext cx="5614973" cy="31289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21"/>
          <p:cNvPicPr preferRelativeResize="0"/>
          <p:nvPr/>
        </p:nvPicPr>
        <p:blipFill rotWithShape="1">
          <a:blip r:embed="rId3">
            <a:alphaModFix/>
          </a:blip>
          <a:srcRect l="7446" t="12797" r="8222" b="5483"/>
          <a:stretch/>
        </p:blipFill>
        <p:spPr>
          <a:xfrm>
            <a:off x="310750" y="985825"/>
            <a:ext cx="4187573" cy="2282450"/>
          </a:xfrm>
          <a:prstGeom prst="rect">
            <a:avLst/>
          </a:prstGeom>
          <a:noFill/>
          <a:ln>
            <a:noFill/>
          </a:ln>
        </p:spPr>
      </p:pic>
      <p:pic>
        <p:nvPicPr>
          <p:cNvPr id="134" name="Google Shape;134;p21"/>
          <p:cNvPicPr preferRelativeResize="0"/>
          <p:nvPr/>
        </p:nvPicPr>
        <p:blipFill rotWithShape="1">
          <a:blip r:embed="rId4">
            <a:alphaModFix/>
          </a:blip>
          <a:srcRect l="7366" t="12123" r="9112" b="5347"/>
          <a:stretch/>
        </p:blipFill>
        <p:spPr>
          <a:xfrm>
            <a:off x="4572000" y="985825"/>
            <a:ext cx="4105987" cy="2282450"/>
          </a:xfrm>
          <a:prstGeom prst="rect">
            <a:avLst/>
          </a:prstGeom>
          <a:noFill/>
          <a:ln>
            <a:noFill/>
          </a:ln>
        </p:spPr>
      </p:pic>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890</Words>
  <Application>Microsoft Office PowerPoint</Application>
  <PresentationFormat>On-screen Show (16:9)</PresentationFormat>
  <Paragraphs>121</Paragraphs>
  <Slides>20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Roboto</vt:lpstr>
      <vt:lpstr>Arial</vt:lpstr>
      <vt:lpstr>Merriweather Sans</vt:lpstr>
      <vt:lpstr>Georgia</vt:lpstr>
      <vt:lpstr>Microsoft YaHei</vt:lpstr>
      <vt:lpstr>Microsoft YaHei Light</vt:lpstr>
      <vt:lpstr>Geometric</vt:lpstr>
      <vt:lpstr>Hackathon</vt:lpstr>
      <vt:lpstr>PowerPoint Presentation</vt:lpstr>
      <vt:lpstr>PowerPoint Presentation</vt:lpstr>
      <vt:lpstr>PowerPoint Presentation</vt:lpstr>
      <vt:lpstr> Google Sign In</vt:lpstr>
      <vt:lpstr>Popular Used Cars</vt:lpstr>
      <vt:lpstr>PowerPoint Presentation</vt:lpstr>
      <vt:lpstr>Upcoming Bikes</vt:lpstr>
      <vt:lpstr>PowerPoint Presentation</vt:lpstr>
      <vt:lpstr>PowerPoint Presentation</vt:lpstr>
      <vt:lpstr>Selenium</vt:lpstr>
      <vt:lpstr>TestNG</vt:lpstr>
      <vt:lpstr>Hybrid</vt:lpstr>
      <vt:lpstr>Data- Driven Framework </vt:lpstr>
      <vt:lpstr>Keyword- Driven Framework</vt:lpstr>
      <vt:lpstr>Reports</vt:lpstr>
      <vt:lpstr>Jenkins</vt:lpstr>
      <vt:lpstr>Maven</vt:lpstr>
      <vt:lpstr>Source Code Management with Git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Hackathon</dc:title>
  <cp:lastModifiedBy>Pragya Goyal</cp:lastModifiedBy>
  <cp:revision>6</cp:revision>
  <dcterms:modified xsi:type="dcterms:W3CDTF">2020-11-10T06:43:05Z</dcterms:modified>
</cp:coreProperties>
</file>